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71" r:id="rId8"/>
    <p:sldId id="262" r:id="rId9"/>
    <p:sldId id="263" r:id="rId10"/>
    <p:sldId id="264" r:id="rId11"/>
    <p:sldId id="268" r:id="rId12"/>
    <p:sldId id="265" r:id="rId13"/>
    <p:sldId id="266" r:id="rId14"/>
    <p:sldId id="267" r:id="rId15"/>
    <p:sldId id="269" r:id="rId16"/>
    <p:sldId id="270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99" autoAdjust="0"/>
    <p:restoredTop sz="94660"/>
  </p:normalViewPr>
  <p:slideViewPr>
    <p:cSldViewPr>
      <p:cViewPr varScale="1">
        <p:scale>
          <a:sx n="83" d="100"/>
          <a:sy n="83" d="100"/>
        </p:scale>
        <p:origin x="-145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AB6246-DD1D-44B2-B2C5-DFEF75B7B49A}" type="datetimeFigureOut">
              <a:rPr lang="pl-PL" smtClean="0"/>
              <a:pPr/>
              <a:t>27.04.2022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F0009F-72F4-46D8-8BCD-227F9EDF45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01181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0009F-72F4-46D8-8BCD-227F9EDF4531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20926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5CBE-5E7B-4881-B6BA-F593E625FC74}" type="datetimeFigureOut">
              <a:rPr lang="pl-PL" smtClean="0"/>
              <a:pPr/>
              <a:t>27.04.2022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A4B5-F49B-46D9-957B-99493BED851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5CBE-5E7B-4881-B6BA-F593E625FC74}" type="datetimeFigureOut">
              <a:rPr lang="pl-PL" smtClean="0"/>
              <a:pPr/>
              <a:t>27.04.2022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A4B5-F49B-46D9-957B-99493BED851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5CBE-5E7B-4881-B6BA-F593E625FC74}" type="datetimeFigureOut">
              <a:rPr lang="pl-PL" smtClean="0"/>
              <a:pPr/>
              <a:t>27.04.2022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A4B5-F49B-46D9-957B-99493BED851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5CBE-5E7B-4881-B6BA-F593E625FC74}" type="datetimeFigureOut">
              <a:rPr lang="pl-PL" smtClean="0"/>
              <a:pPr/>
              <a:t>27.04.2022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A4B5-F49B-46D9-957B-99493BED851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5CBE-5E7B-4881-B6BA-F593E625FC74}" type="datetimeFigureOut">
              <a:rPr lang="pl-PL" smtClean="0"/>
              <a:pPr/>
              <a:t>27.04.2022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83BA4B5-F49B-46D9-957B-99493BED851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5CBE-5E7B-4881-B6BA-F593E625FC74}" type="datetimeFigureOut">
              <a:rPr lang="pl-PL" smtClean="0"/>
              <a:pPr/>
              <a:t>27.04.2022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A4B5-F49B-46D9-957B-99493BED851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5CBE-5E7B-4881-B6BA-F593E625FC74}" type="datetimeFigureOut">
              <a:rPr lang="pl-PL" smtClean="0"/>
              <a:pPr/>
              <a:t>27.04.2022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A4B5-F49B-46D9-957B-99493BED851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5CBE-5E7B-4881-B6BA-F593E625FC74}" type="datetimeFigureOut">
              <a:rPr lang="pl-PL" smtClean="0"/>
              <a:pPr/>
              <a:t>27.04.2022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A4B5-F49B-46D9-957B-99493BED851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5CBE-5E7B-4881-B6BA-F593E625FC74}" type="datetimeFigureOut">
              <a:rPr lang="pl-PL" smtClean="0"/>
              <a:pPr/>
              <a:t>27.04.2022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A4B5-F49B-46D9-957B-99493BED851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5CBE-5E7B-4881-B6BA-F593E625FC74}" type="datetimeFigureOut">
              <a:rPr lang="pl-PL" smtClean="0"/>
              <a:pPr/>
              <a:t>27.04.2022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A4B5-F49B-46D9-957B-99493BED851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l-PL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5CBE-5E7B-4881-B6BA-F593E625FC74}" type="datetimeFigureOut">
              <a:rPr lang="pl-PL" smtClean="0"/>
              <a:pPr/>
              <a:t>27.04.2022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A4B5-F49B-46D9-957B-99493BED851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F8F5CBE-5E7B-4881-B6BA-F593E625FC74}" type="datetimeFigureOut">
              <a:rPr lang="pl-PL" smtClean="0"/>
              <a:pPr/>
              <a:t>27.04.2022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83BA4B5-F49B-46D9-957B-99493BED8510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pl.wikipedia.org/wiki/Szwajcaria" TargetMode="External"/><Relationship Id="rId3" Type="http://schemas.openxmlformats.org/officeDocument/2006/relationships/hyperlink" Target="https://pl.wikipedia.org/wiki/Belgia" TargetMode="External"/><Relationship Id="rId7" Type="http://schemas.openxmlformats.org/officeDocument/2006/relationships/hyperlink" Target="https://pl.wikipedia.org/wiki/Niemcy" TargetMode="External"/><Relationship Id="rId2" Type="http://schemas.openxmlformats.org/officeDocument/2006/relationships/hyperlink" Target="https://pl.wikipedia.org/wiki/Andor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l.wikipedia.org/wiki/Monako" TargetMode="External"/><Relationship Id="rId5" Type="http://schemas.openxmlformats.org/officeDocument/2006/relationships/hyperlink" Target="https://pl.wikipedia.org/wiki/Luksemburg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s://pl.wikipedia.org/wiki/Hiszpania" TargetMode="External"/><Relationship Id="rId9" Type="http://schemas.openxmlformats.org/officeDocument/2006/relationships/hyperlink" Target="https://pl.wikipedia.org/wiki/W%C5%82ochy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42910" y="928670"/>
            <a:ext cx="7772400" cy="1470025"/>
          </a:xfrm>
        </p:spPr>
        <p:txBody>
          <a:bodyPr>
            <a:noAutofit/>
          </a:bodyPr>
          <a:lstStyle/>
          <a:p>
            <a:r>
              <a:rPr lang="pl-PL" sz="11000" dirty="0">
                <a:latin typeface="Colonna MT" pitchFamily="82" charset="0"/>
              </a:rPr>
              <a:t>FRANCJA</a:t>
            </a:r>
          </a:p>
        </p:txBody>
      </p:sp>
      <p:sp>
        <p:nvSpPr>
          <p:cNvPr id="12290" name="AutoShape 2" descr="Flaga Francji, naklejka francuska, 5 sztuk - 7 x 10 cm, MaxFlags® :  Amazon.pl: Arts &amp; Craf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292" name="AutoShape 4" descr="Flaga Francji, naklejka francuska, 5 sztuk - 7 x 10 cm, MaxFlags® :  Amazon.pl: Arts &amp; Craf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2296" name="Picture 8" descr="Co warto zwiedzić we Francji? - Portal dla nastolatek - DlaNastolatek.p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3116"/>
            <a:ext cx="2577659" cy="2500330"/>
          </a:xfrm>
          <a:prstGeom prst="rect">
            <a:avLst/>
          </a:prstGeom>
          <a:noFill/>
        </p:spPr>
      </p:pic>
      <p:pic>
        <p:nvPicPr>
          <p:cNvPr id="12298" name="Picture 10" descr="Pastery, piekarnia i marka - francuskie makaroony na pastel różowe -  Zdjęcie stockowe | Crushpix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4286256"/>
            <a:ext cx="3214710" cy="2143140"/>
          </a:xfrm>
          <a:prstGeom prst="rect">
            <a:avLst/>
          </a:prstGeom>
          <a:noFill/>
        </p:spPr>
      </p:pic>
      <p:pic>
        <p:nvPicPr>
          <p:cNvPr id="12302" name="Picture 14" descr="Francja herb ramienia i flagi Fototapeta • Fototapety turystyka, europa  Północna, heraldyka | myloview.p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2357430"/>
            <a:ext cx="1785950" cy="1785950"/>
          </a:xfrm>
          <a:prstGeom prst="rect">
            <a:avLst/>
          </a:prstGeom>
          <a:noFill/>
        </p:spPr>
      </p:pic>
      <p:pic>
        <p:nvPicPr>
          <p:cNvPr id="12304" name="Picture 16" descr="Flag., narodowy strój, francuski. Płaski, kobieta, illustration., flag.,  krajowy, francuski, tradycyjny, france., wektor, | CanStock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2214554"/>
            <a:ext cx="2714644" cy="228601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4400" dirty="0"/>
              <a:t>PREZYDENT FRANCJI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0034" y="1142984"/>
            <a:ext cx="8229600" cy="47091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Emmanuel </a:t>
            </a:r>
            <a:r>
              <a:rPr lang="pl-P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Macron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346" name="AutoShape 2" descr="Znalezione obrazy dla zapytania prezydent francj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7348" name="AutoShape 4" descr="Znalezione obrazy dla zapytania prezydent francj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7350" name="AutoShape 6" descr="Znalezione obrazy dla zapytania prezydent francj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7352" name="Picture 8" descr="Emmanuel Macron – Wikipedia, wolna encykloped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143116"/>
            <a:ext cx="2428892" cy="3469848"/>
          </a:xfrm>
          <a:prstGeom prst="rect">
            <a:avLst/>
          </a:prstGeom>
          <a:noFill/>
        </p:spPr>
      </p:pic>
      <p:sp>
        <p:nvSpPr>
          <p:cNvPr id="11" name="Prostokąt 10"/>
          <p:cNvSpPr/>
          <p:nvPr/>
        </p:nvSpPr>
        <p:spPr>
          <a:xfrm>
            <a:off x="3643306" y="2071678"/>
            <a:ext cx="528641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/>
              <a:t>Emmanuel Jean-Michel </a:t>
            </a:r>
            <a:r>
              <a:rPr lang="pl-PL" sz="2400" dirty="0" err="1"/>
              <a:t>Frédéric</a:t>
            </a:r>
            <a:r>
              <a:rPr lang="pl-PL" sz="2400" dirty="0"/>
              <a:t> </a:t>
            </a:r>
            <a:r>
              <a:rPr lang="pl-PL" sz="2400" dirty="0" err="1"/>
              <a:t>Macron</a:t>
            </a:r>
            <a:r>
              <a:rPr lang="pl-PL" sz="2400" dirty="0"/>
              <a:t> (ur. 21 grudnia 1977 w Amiens) – francuski polityk, urzędnik państwowy i bankowiec. Minister gospodarki, przemysłu i cyfryzacji w latach 2014–2016, prezydent Republiki Francuskiej </a:t>
            </a:r>
            <a:r>
              <a:rPr lang="pl-PL" sz="2800" dirty="0"/>
              <a:t>i z urzędu </a:t>
            </a:r>
            <a:r>
              <a:rPr lang="pl-PL" sz="2800" dirty="0" err="1"/>
              <a:t>współksiążę</a:t>
            </a:r>
            <a:r>
              <a:rPr lang="pl-PL" sz="2800" dirty="0"/>
              <a:t> Andory od 14 maja 2017.</a:t>
            </a:r>
          </a:p>
        </p:txBody>
      </p:sp>
    </p:spTree>
  </p:cSld>
  <p:clrMapOvr>
    <a:masterClrMapping/>
  </p:clrMapOvr>
  <p:transition>
    <p:newsfla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543956" cy="1143000"/>
          </a:xfrm>
        </p:spPr>
        <p:txBody>
          <a:bodyPr>
            <a:normAutofit fontScale="90000"/>
          </a:bodyPr>
          <a:lstStyle/>
          <a:p>
            <a:r>
              <a:rPr lang="pl-PL" b="0" cap="all" dirty="0"/>
              <a:t>GŁÓWNE CECHY SYSTEMU EDUKACJI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4282" y="1314424"/>
            <a:ext cx="8715436" cy="5543576"/>
          </a:xfrm>
        </p:spPr>
        <p:txBody>
          <a:bodyPr>
            <a:normAutofit fontScale="62500" lnSpcReduction="20000"/>
          </a:bodyPr>
          <a:lstStyle/>
          <a:p>
            <a:pPr fontAlgn="base"/>
            <a:r>
              <a:rPr lang="pl-PL" sz="3200" dirty="0"/>
              <a:t>Francuski system edukacji jest silnie scentralizowany – szkolnictwo znajduje się pod kontrolą państwa oraz jest przez nie finansowane. Odpowiedzialność za całość oświaty, w tym opracowywanie programu nauczania oraz jego organizacji i metodyki spoczywa na Ministerstwie Edukacji Narodowej. Zajmuje ono również czołowe miejsce w hierarchii systemu szkolnictwa. Bezpośrednio pod MEN znajdują się rektorzy 30 departamentów administracyjnych, tzw. akademii (</a:t>
            </a:r>
            <a:r>
              <a:rPr lang="pl-PL" sz="3200" i="1" dirty="0" err="1"/>
              <a:t>académies</a:t>
            </a:r>
            <a:r>
              <a:rPr lang="pl-PL" sz="3200" dirty="0"/>
              <a:t>), wybrani przez prezydenta. Akademie umożliwiają wdrażanie rządowych zaleceń dotyczących polityki oświatowej na poziomie regionalnym. Kolejni są inspektorzy akademiccy, którzy nadzorują podległy im departament oraz mianują dyrektorów przedszkoli i szkół. Najniżej w hierarchii znajdują się dyrektorzy szkół. Każda z placówek posiada pewną autonomię w sprawach dydaktycznych i administracyjnych, a na poziomie edukacji ponadpodstawowej, również finansową. Ministerstwo nie zobowiązuje nauczycieli do stosowania konkretnych metod kształcenia. To duża zaleta </a:t>
            </a:r>
            <a:r>
              <a:rPr lang="pl-PL" sz="3200" b="1" dirty="0"/>
              <a:t>systemu szkolnictwa we Francji</a:t>
            </a:r>
            <a:r>
              <a:rPr lang="pl-PL" sz="3200" dirty="0"/>
              <a:t>.</a:t>
            </a:r>
          </a:p>
          <a:p>
            <a:pPr fontAlgn="base"/>
            <a:r>
              <a:rPr lang="pl-PL" sz="3200" dirty="0"/>
              <a:t>Obowiązek szkolny we Francji</a:t>
            </a:r>
            <a:r>
              <a:rPr lang="pl-PL" sz="3200" b="1" dirty="0"/>
              <a:t> </a:t>
            </a:r>
            <a:r>
              <a:rPr lang="pl-PL" sz="3200" dirty="0"/>
              <a:t>dotyczy dzieci i młodzieży od 6. do 16. roku życia, a za jego dopełnienie odpowiadają rodzice lub opiekunowie. W przeciwnym wypadku grozi im grzywna w wysokości 7 500 euro (około 34 tys. złotych) lub kara pozbawienia wolności do 6 miesięcy.</a:t>
            </a:r>
          </a:p>
          <a:p>
            <a:endParaRPr lang="pl-PL" dirty="0"/>
          </a:p>
        </p:txBody>
      </p:sp>
    </p:spTree>
  </p:cSld>
  <p:clrMapOvr>
    <a:masterClrMapping/>
  </p:clrMapOvr>
  <p:transition>
    <p:blinds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543956" cy="1143000"/>
          </a:xfrm>
        </p:spPr>
        <p:txBody>
          <a:bodyPr>
            <a:normAutofit fontScale="90000"/>
          </a:bodyPr>
          <a:lstStyle/>
          <a:p>
            <a:r>
              <a:rPr lang="pl-PL" b="0" cap="all" dirty="0"/>
              <a:t>POCZĄTEK EDUKACJI W FRANCJI</a:t>
            </a:r>
            <a:br>
              <a:rPr lang="pl-PL" b="0" cap="al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000" b="1" dirty="0"/>
              <a:t>Edukacja przedszkolna</a:t>
            </a:r>
            <a:r>
              <a:rPr lang="pl-PL" sz="2000" dirty="0"/>
              <a:t> (przedszkole) jest nieobowiązkowa i bezpłatna. Przeznaczona jest dla wszystkich dzieci w wieku od 3 do 6 lat. Dzieci w wieku 2 lat mogą zostać przyjęte do przedszkola, pod warunkiem, że są dostępne miejsca. Pomimo tego, że edukacja przedszkolna, z której korzysta prawie 100% dzieci w wieku od 3 lat, jest nieobowiązkowa, to stanowi ona element systemu edukacji;</a:t>
            </a:r>
          </a:p>
          <a:p>
            <a:endParaRPr lang="pl-PL" sz="2000" b="1" dirty="0"/>
          </a:p>
          <a:p>
            <a:r>
              <a:rPr lang="pl-PL" sz="2000" b="1" dirty="0"/>
              <a:t>Szkolnictwo podstawowe</a:t>
            </a:r>
            <a:r>
              <a:rPr lang="pl-PL" sz="2000" dirty="0"/>
              <a:t> (szkoła podstawowa) jest obowiązkowe i bezpłatne,  obejmuje uczniów w wieku 6-11 lat. Dzieci automatycznie przechodzą do szkoły średniej. Nie ma egzaminów wstępnych.</a:t>
            </a:r>
          </a:p>
          <a:p>
            <a:endParaRPr lang="pl-PL" dirty="0"/>
          </a:p>
        </p:txBody>
      </p:sp>
    </p:spTree>
  </p:cSld>
  <p:clrMapOvr>
    <a:masterClrMapping/>
  </p:clrMapOvr>
  <p:transition>
    <p:plus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000" b="0" cap="all" dirty="0">
                <a:latin typeface="+mn-lt"/>
              </a:rPr>
              <a:t>OBOWIĄZEK SZKOLNY</a:t>
            </a:r>
            <a:br>
              <a:rPr lang="pl-PL" sz="4000" b="0" cap="all" dirty="0">
                <a:latin typeface="+mn-lt"/>
              </a:rPr>
            </a:br>
            <a:endParaRPr lang="pl-PL" sz="4000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Edukacja jest obowiązkowa i bezpłatna od 6. roku życia do ukończenia 16 lat; obejmuje 5 lat nauki w szkole podstawowej plus 5 lat kształcenia na poziomie szkoły średniej: cztery lata w </a:t>
            </a:r>
            <a:r>
              <a:rPr lang="pl-PL" sz="2400" i="1" dirty="0" err="1"/>
              <a:t>collège</a:t>
            </a:r>
            <a:r>
              <a:rPr lang="pl-PL" sz="2400" dirty="0"/>
              <a:t> (szkoła średnia I stopnia), a następnie jeden rok w </a:t>
            </a:r>
            <a:r>
              <a:rPr lang="pl-PL" sz="2400" i="1" dirty="0" err="1"/>
              <a:t>lycée</a:t>
            </a:r>
            <a:r>
              <a:rPr lang="pl-PL" sz="2400" dirty="0"/>
              <a:t> (szkoła średnia II stopnia).</a:t>
            </a:r>
            <a:br>
              <a:rPr lang="pl-PL" sz="2400" dirty="0"/>
            </a:br>
            <a:r>
              <a:rPr lang="pl-PL" sz="2400" dirty="0"/>
              <a:t>Następnie uczniowie mogą kontynuować naukę w ostatniej klasie </a:t>
            </a:r>
            <a:r>
              <a:rPr lang="pl-PL" sz="2400" i="1" dirty="0" err="1"/>
              <a:t>lycée</a:t>
            </a:r>
            <a:r>
              <a:rPr lang="pl-PL" sz="2400" dirty="0"/>
              <a:t> i podjąć studia. Dostęp do szkolnictwa wyższego jest uwarunkowany zdaniem egzaminu państwowego i uzyskaniem świadectwa </a:t>
            </a:r>
            <a:r>
              <a:rPr lang="pl-PL" sz="2400" i="1" dirty="0" err="1"/>
              <a:t>baccalauréat</a:t>
            </a:r>
            <a:r>
              <a:rPr lang="pl-PL" sz="2400" dirty="0"/>
              <a:t>.</a:t>
            </a:r>
          </a:p>
        </p:txBody>
      </p:sp>
    </p:spTree>
  </p:cSld>
  <p:clrMapOvr>
    <a:masterClrMapping/>
  </p:clrMapOvr>
  <p:transition>
    <p:checke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785794"/>
            <a:ext cx="8229600" cy="1143000"/>
          </a:xfrm>
        </p:spPr>
        <p:txBody>
          <a:bodyPr>
            <a:normAutofit fontScale="90000"/>
          </a:bodyPr>
          <a:lstStyle/>
          <a:p>
            <a:pPr fontAlgn="base"/>
            <a:r>
              <a:rPr lang="pl-PL" sz="4900" b="0" cap="all" dirty="0">
                <a:latin typeface="+mn-lt"/>
              </a:rPr>
              <a:t>WYBRANE STATYSTYKI</a:t>
            </a:r>
            <a:br>
              <a:rPr lang="pl-PL" sz="4900" b="0" cap="all" dirty="0">
                <a:latin typeface="+mn-lt"/>
              </a:rPr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214554"/>
            <a:ext cx="7949428" cy="299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-214338"/>
            <a:ext cx="8229600" cy="1143000"/>
          </a:xfrm>
        </p:spPr>
        <p:txBody>
          <a:bodyPr/>
          <a:lstStyle/>
          <a:p>
            <a:r>
              <a:rPr lang="pl-PL" dirty="0"/>
              <a:t>NAJWIĘKSZE ZABYTKI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000108"/>
            <a:ext cx="3500430" cy="3357586"/>
          </a:xfrm>
        </p:spPr>
        <p:txBody>
          <a:bodyPr/>
          <a:lstStyle/>
          <a:p>
            <a:r>
              <a:rPr lang="pl-PL" sz="2000" b="1" dirty="0"/>
              <a:t>1. Wieża Eiffla</a:t>
            </a:r>
            <a:endParaRPr lang="pl-PL" sz="2000" dirty="0"/>
          </a:p>
          <a:p>
            <a:r>
              <a:rPr lang="pl-PL" sz="1800" dirty="0"/>
              <a:t>Wieża Eiffla – najbardziej znany obiekt architektoniczny Paryża, uznawany za symbol tego miasta i niekiedy całej Francji. Jest najwyższą budowlą w Paryżu, a w momencie powstania była najwyższą budowlą na świecie.</a:t>
            </a:r>
          </a:p>
        </p:txBody>
      </p:sp>
      <p:pic>
        <p:nvPicPr>
          <p:cNvPr id="62466" name="Picture 2" descr="Strajki na wieży Eiffla irytują turystów, ale symbol Paryża wciąż przyciąga  miliony zwiedzających - Podróż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143380"/>
            <a:ext cx="3571900" cy="2012594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5072066" y="1000108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/>
              <a:t>2. Luwr</a:t>
            </a: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4786314" y="1428736"/>
            <a:ext cx="40719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Luwr – dawny pałac królewski w Paryżu, obecnie muzeum sztuki. Jedno z największych muzeów na świecie, jest też najczęściej odwiedzaną placówką tego typu na świecie. Stanowi jeden z ważniejszych punktów orientacyjnych stolicy Francji.</a:t>
            </a:r>
          </a:p>
        </p:txBody>
      </p:sp>
      <p:sp>
        <p:nvSpPr>
          <p:cNvPr id="62472" name="AutoShape 8" descr="22 najlepsze ciekawostki oraz mało znane informacje o Luwrze - Fajne Podróż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2474" name="AutoShape 10" descr="22 najlepsze ciekawostki oraz mało znane informacje o Luwrze - Fajne Podróż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2476" name="Picture 12" descr="22 najlepsze ciekawostki oraz mało znane informacje o Luwrze - Fajne Podróż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4143380"/>
            <a:ext cx="3571900" cy="2000264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285728"/>
            <a:ext cx="4000528" cy="3929090"/>
          </a:xfrm>
        </p:spPr>
        <p:txBody>
          <a:bodyPr>
            <a:normAutofit fontScale="92500" lnSpcReduction="10000"/>
          </a:bodyPr>
          <a:lstStyle/>
          <a:p>
            <a:r>
              <a:rPr lang="pl-PL" sz="2400" b="1" dirty="0"/>
              <a:t>3. Wersal</a:t>
            </a:r>
            <a:endParaRPr lang="pl-PL" sz="2400" dirty="0"/>
          </a:p>
          <a:p>
            <a:r>
              <a:rPr lang="pl-PL" sz="2000" dirty="0"/>
              <a:t>Wersal – miejscowość i gmina we Francji, w regionie </a:t>
            </a:r>
            <a:r>
              <a:rPr lang="pl-PL" sz="2000" dirty="0" err="1"/>
              <a:t>Île-de-France</a:t>
            </a:r>
            <a:r>
              <a:rPr lang="pl-PL" sz="2000" dirty="0"/>
              <a:t>, w departamencie Yvelines. Budowę Wersalu rozpoczęto w roku 1668. Znajduje się pod Paryżem i słynie z zespołu pałacowego, miejsca rezydencji królów francuskich od 1682 roku. Pałac wersalski, rozbudowany z rozmachem za Ludwika XIV</a:t>
            </a:r>
            <a:r>
              <a:rPr lang="pl-PL" dirty="0"/>
              <a:t>.</a:t>
            </a:r>
          </a:p>
        </p:txBody>
      </p:sp>
      <p:pic>
        <p:nvPicPr>
          <p:cNvPr id="61442" name="Picture 2" descr="Wersal – symbol potęgi francuskiej – Eat Travel Sleep Repea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214818"/>
            <a:ext cx="3322452" cy="2210942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5072066" y="214290"/>
            <a:ext cx="32544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/>
              <a:t>4. </a:t>
            </a:r>
            <a:r>
              <a:rPr lang="pl-PL" sz="2400" b="1" dirty="0" err="1"/>
              <a:t>Etretat</a:t>
            </a:r>
            <a:r>
              <a:rPr lang="pl-PL" sz="2400" b="1" dirty="0"/>
              <a:t>, Normandia </a:t>
            </a:r>
            <a:endParaRPr lang="pl-PL" sz="2400" dirty="0"/>
          </a:p>
        </p:txBody>
      </p:sp>
      <p:sp>
        <p:nvSpPr>
          <p:cNvPr id="6" name="Prostokąt 5"/>
          <p:cNvSpPr/>
          <p:nvPr/>
        </p:nvSpPr>
        <p:spPr>
          <a:xfrm>
            <a:off x="5000628" y="857232"/>
            <a:ext cx="35004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err="1"/>
              <a:t>Étretat</a:t>
            </a:r>
            <a:r>
              <a:rPr lang="pl-PL" dirty="0"/>
              <a:t> – miejscowość i gmina we Francji, w regionie Normandia, w departamencie Sekwana Nadmorska. Według danych na rok 1990 gminę zamieszkiwało 1565 osób, a gęstość zaludnienia wynosiła 385 osób/</a:t>
            </a:r>
            <a:r>
              <a:rPr lang="pl-PL" dirty="0" err="1"/>
              <a:t>km²</a:t>
            </a:r>
            <a:r>
              <a:rPr lang="pl-PL" dirty="0"/>
              <a:t>.</a:t>
            </a:r>
          </a:p>
        </p:txBody>
      </p:sp>
      <p:sp>
        <p:nvSpPr>
          <p:cNvPr id="61444" name="AutoShape 4" descr="Etretat w pigułce. Majestatytczny łuk skalny | Zielonamap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1446" name="Picture 6" descr="Etretat w pigułce. Majestatytczny łuk skalny | Zielonamap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429000"/>
            <a:ext cx="3432376" cy="228601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+mn-lt"/>
              </a:rPr>
              <a:t>STRÓJ REGIONALNY FRANCJI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186766" cy="4709160"/>
          </a:xfrm>
        </p:spPr>
        <p:txBody>
          <a:bodyPr>
            <a:normAutofit/>
          </a:bodyPr>
          <a:lstStyle/>
          <a:p>
            <a:r>
              <a:rPr lang="pl-PL" sz="2400" dirty="0"/>
              <a:t>Obraz </a:t>
            </a:r>
            <a:r>
              <a:rPr lang="pl-PL" sz="2400" b="1" dirty="0"/>
              <a:t>stroju ludowego</a:t>
            </a:r>
            <a:r>
              <a:rPr lang="pl-PL" sz="2400" dirty="0"/>
              <a:t> przekazał bogata ikonografia, która pozostawiła dużą część wyobraźni artysty, zwłaszcza jeśli chodzi o spotykane duże nakrycia głowy . </a:t>
            </a:r>
            <a:r>
              <a:rPr lang="pl-PL" sz="2400" b="1" dirty="0"/>
              <a:t>Strój</a:t>
            </a:r>
            <a:r>
              <a:rPr lang="pl-PL" sz="2400" dirty="0"/>
              <a:t> męski charakteryzuje się noszeniem spodni z mostkiem, kamizelki inspirowanej francuskim habitem, bluzki (zwanej </a:t>
            </a:r>
            <a:r>
              <a:rPr lang="pl-PL" sz="2400" dirty="0" err="1"/>
              <a:t>blaude</a:t>
            </a:r>
            <a:r>
              <a:rPr lang="pl-PL" sz="2400" dirty="0"/>
              <a:t> ), chusteczki na szyję i czapki.</a:t>
            </a:r>
          </a:p>
        </p:txBody>
      </p:sp>
      <p:pic>
        <p:nvPicPr>
          <p:cNvPr id="66562" name="Picture 2" descr="8,255 Francuska Kobieta Grafika Wektorowa, Clipartów i Ilustracji - 123R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3929066"/>
            <a:ext cx="2786082" cy="278608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JEDZENIE REGIONALNE FRANCJI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158" y="1428736"/>
            <a:ext cx="8229600" cy="4709160"/>
          </a:xfrm>
        </p:spPr>
        <p:txBody>
          <a:bodyPr/>
          <a:lstStyle/>
          <a:p>
            <a:r>
              <a:rPr lang="pl-PL" b="1" dirty="0"/>
              <a:t>Co zjeść we Francji?</a:t>
            </a:r>
          </a:p>
          <a:p>
            <a:endParaRPr lang="pl-PL" sz="1800" dirty="0"/>
          </a:p>
          <a:p>
            <a:r>
              <a:rPr lang="pl-PL" sz="2000" dirty="0" err="1"/>
              <a:t>Ratatouille</a:t>
            </a:r>
            <a:r>
              <a:rPr lang="pl-PL" sz="2000" dirty="0"/>
              <a:t>.</a:t>
            </a:r>
          </a:p>
          <a:p>
            <a:r>
              <a:rPr lang="pl-PL" sz="2000" dirty="0"/>
              <a:t>Owoce morza.</a:t>
            </a:r>
          </a:p>
          <a:p>
            <a:r>
              <a:rPr lang="pl-PL" sz="2000" dirty="0"/>
              <a:t>Ślimaki oraz inne specjały.</a:t>
            </a:r>
          </a:p>
          <a:p>
            <a:r>
              <a:rPr lang="pl-PL" sz="2000" dirty="0"/>
              <a:t>Sery.</a:t>
            </a:r>
          </a:p>
          <a:p>
            <a:r>
              <a:rPr lang="pl-PL" sz="2000" dirty="0"/>
              <a:t>Zupa cebulowa.</a:t>
            </a:r>
          </a:p>
          <a:p>
            <a:r>
              <a:rPr lang="pl-PL" sz="2000" dirty="0"/>
              <a:t>Tarty.</a:t>
            </a:r>
          </a:p>
          <a:p>
            <a:r>
              <a:rPr lang="pl-PL" sz="2000" dirty="0" err="1"/>
              <a:t>Foie</a:t>
            </a:r>
            <a:r>
              <a:rPr lang="pl-PL" sz="2000" dirty="0"/>
              <a:t> </a:t>
            </a:r>
            <a:r>
              <a:rPr lang="pl-PL" sz="2000" dirty="0" err="1"/>
              <a:t>gras</a:t>
            </a:r>
            <a:r>
              <a:rPr lang="pl-PL" sz="2000" dirty="0"/>
              <a:t>.</a:t>
            </a:r>
          </a:p>
          <a:p>
            <a:r>
              <a:rPr lang="pl-PL" sz="2000" dirty="0"/>
              <a:t>Francuskie wina</a:t>
            </a:r>
          </a:p>
          <a:p>
            <a:endParaRPr lang="pl-PL" sz="1800" dirty="0"/>
          </a:p>
        </p:txBody>
      </p:sp>
      <p:pic>
        <p:nvPicPr>
          <p:cNvPr id="67586" name="Picture 2" descr="Francuski przy kawie - język francuski: Jedzenie i napoje - powtórk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357430"/>
            <a:ext cx="4137862" cy="2928958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1500174"/>
            <a:ext cx="8229600" cy="2797172"/>
          </a:xfrm>
        </p:spPr>
        <p:txBody>
          <a:bodyPr>
            <a:normAutofit/>
          </a:bodyPr>
          <a:lstStyle/>
          <a:p>
            <a:r>
              <a:rPr lang="pl-PL" sz="9600" dirty="0">
                <a:latin typeface="+mn-lt"/>
              </a:rPr>
              <a:t>KONIEC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86116" y="3500438"/>
            <a:ext cx="5400684" cy="1114420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KLASA: VIIIA</a:t>
            </a:r>
            <a:endParaRPr lang="pl-PL" dirty="0"/>
          </a:p>
        </p:txBody>
      </p:sp>
    </p:spTree>
  </p:cSld>
  <p:clrMapOvr>
    <a:masterClrMapping/>
  </p:clrMapOvr>
  <p:transition>
    <p:spli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STOLICĄ </a:t>
            </a:r>
            <a:r>
              <a:rPr lang="pl-PL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FRANCJI </a:t>
            </a:r>
            <a:r>
              <a:rPr lang="pl-P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JEST </a:t>
            </a:r>
            <a:r>
              <a:rPr lang="pl-PL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PARYŻ</a:t>
            </a:r>
            <a:endParaRPr lang="pl-PL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0034" y="1428736"/>
            <a:ext cx="8229600" cy="4709160"/>
          </a:xfrm>
        </p:spPr>
        <p:txBody>
          <a:bodyPr/>
          <a:lstStyle/>
          <a:p>
            <a:r>
              <a:rPr lang="pl-PL" dirty="0"/>
              <a:t>Bez wątpienia największą atrakcją turystyczną Francji jest jego stolica - Paryż, położony nad Sekwaną. To miejsce docelowe wielu podróży, zarówno tych romantycznych wypadów we dwoje, jak i wycieczek rodzinnych czy zorganizowanych. </a:t>
            </a:r>
          </a:p>
        </p:txBody>
      </p:sp>
      <p:pic>
        <p:nvPicPr>
          <p:cNvPr id="10242" name="Picture 2" descr="Wieża Eiffla. Historia, budowa i informacje o wieży Eiffla | Paragon z  podróż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3643314"/>
            <a:ext cx="2714644" cy="30461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>
                <a:latin typeface="+mn-lt"/>
              </a:rPr>
              <a:t>Sąsiedzi </a:t>
            </a:r>
            <a:r>
              <a:rPr lang="pl-PL" sz="6000" dirty="0" smtClean="0">
                <a:latin typeface="+mn-lt"/>
              </a:rPr>
              <a:t>Francji</a:t>
            </a:r>
            <a:endParaRPr lang="pl-PL" sz="6000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1857364"/>
            <a:ext cx="8229600" cy="4709160"/>
          </a:xfrm>
        </p:spPr>
        <p:txBody>
          <a:bodyPr/>
          <a:lstStyle/>
          <a:p>
            <a:r>
              <a:rPr lang="pl-PL" dirty="0">
                <a:solidFill>
                  <a:schemeClr val="tx1">
                    <a:lumMod val="95000"/>
                  </a:schemeClr>
                </a:solidFill>
                <a:hlinkClick r:id="rId2" tooltip="Andora"/>
              </a:rPr>
              <a:t>Andora</a:t>
            </a:r>
            <a:r>
              <a:rPr lang="pl-PL" dirty="0">
                <a:solidFill>
                  <a:schemeClr val="tx1">
                    <a:lumMod val="95000"/>
                  </a:schemeClr>
                </a:solidFill>
              </a:rPr>
              <a:t> – 56,6 km,</a:t>
            </a:r>
          </a:p>
          <a:p>
            <a:r>
              <a:rPr lang="pl-PL" dirty="0">
                <a:solidFill>
                  <a:schemeClr val="tx1">
                    <a:lumMod val="95000"/>
                  </a:schemeClr>
                </a:solidFill>
                <a:hlinkClick r:id="rId3" tooltip="Belgia"/>
              </a:rPr>
              <a:t>Belgia</a:t>
            </a:r>
            <a:r>
              <a:rPr lang="pl-PL" dirty="0">
                <a:solidFill>
                  <a:schemeClr val="tx1">
                    <a:lumMod val="95000"/>
                  </a:schemeClr>
                </a:solidFill>
              </a:rPr>
              <a:t> – 620 km,</a:t>
            </a:r>
          </a:p>
          <a:p>
            <a:r>
              <a:rPr lang="pl-PL" dirty="0">
                <a:solidFill>
                  <a:schemeClr val="tx1">
                    <a:lumMod val="95000"/>
                  </a:schemeClr>
                </a:solidFill>
                <a:hlinkClick r:id="rId4" tooltip="Hiszpania"/>
              </a:rPr>
              <a:t>Hiszpania</a:t>
            </a:r>
            <a:r>
              <a:rPr lang="pl-PL" dirty="0">
                <a:solidFill>
                  <a:schemeClr val="tx1">
                    <a:lumMod val="95000"/>
                  </a:schemeClr>
                </a:solidFill>
              </a:rPr>
              <a:t> – 623 km,</a:t>
            </a:r>
          </a:p>
          <a:p>
            <a:r>
              <a:rPr lang="pl-PL" dirty="0">
                <a:solidFill>
                  <a:schemeClr val="tx1">
                    <a:lumMod val="95000"/>
                  </a:schemeClr>
                </a:solidFill>
                <a:hlinkClick r:id="rId5" tooltip="Luksemburg"/>
              </a:rPr>
              <a:t>Luksemburg</a:t>
            </a:r>
            <a:r>
              <a:rPr lang="pl-PL" dirty="0">
                <a:solidFill>
                  <a:schemeClr val="tx1">
                    <a:lumMod val="95000"/>
                  </a:schemeClr>
                </a:solidFill>
              </a:rPr>
              <a:t> – 73 km,</a:t>
            </a:r>
          </a:p>
          <a:p>
            <a:r>
              <a:rPr lang="pl-PL" dirty="0">
                <a:solidFill>
                  <a:schemeClr val="tx1">
                    <a:lumMod val="95000"/>
                  </a:schemeClr>
                </a:solidFill>
                <a:hlinkClick r:id="rId6" tooltip="Monako"/>
              </a:rPr>
              <a:t>Monako</a:t>
            </a:r>
            <a:r>
              <a:rPr lang="pl-PL" dirty="0">
                <a:solidFill>
                  <a:schemeClr val="tx1">
                    <a:lumMod val="95000"/>
                  </a:schemeClr>
                </a:solidFill>
              </a:rPr>
              <a:t> – 4,4 km,</a:t>
            </a:r>
          </a:p>
          <a:p>
            <a:r>
              <a:rPr lang="pl-PL" dirty="0">
                <a:solidFill>
                  <a:schemeClr val="tx1">
                    <a:lumMod val="95000"/>
                  </a:schemeClr>
                </a:solidFill>
                <a:hlinkClick r:id="rId7" tooltip="Niemcy"/>
              </a:rPr>
              <a:t>Niemcy</a:t>
            </a:r>
            <a:r>
              <a:rPr lang="pl-PL" dirty="0">
                <a:solidFill>
                  <a:schemeClr val="tx1">
                    <a:lumMod val="95000"/>
                  </a:schemeClr>
                </a:solidFill>
              </a:rPr>
              <a:t> – 451 km,</a:t>
            </a:r>
          </a:p>
          <a:p>
            <a:r>
              <a:rPr lang="pl-PL" dirty="0">
                <a:solidFill>
                  <a:schemeClr val="tx1">
                    <a:lumMod val="95000"/>
                  </a:schemeClr>
                </a:solidFill>
                <a:hlinkClick r:id="rId8" tooltip="Szwajcaria"/>
              </a:rPr>
              <a:t>Szwajcaria</a:t>
            </a:r>
            <a:r>
              <a:rPr lang="pl-PL" dirty="0">
                <a:solidFill>
                  <a:schemeClr val="tx1">
                    <a:lumMod val="95000"/>
                  </a:schemeClr>
                </a:solidFill>
              </a:rPr>
              <a:t> – 573 km,</a:t>
            </a:r>
          </a:p>
          <a:p>
            <a:r>
              <a:rPr lang="pl-PL" dirty="0">
                <a:solidFill>
                  <a:schemeClr val="tx1">
                    <a:lumMod val="95000"/>
                  </a:schemeClr>
                </a:solidFill>
                <a:hlinkClick r:id="rId9" tooltip="Włochy"/>
              </a:rPr>
              <a:t>Włochy</a:t>
            </a:r>
            <a:r>
              <a:rPr lang="pl-PL" dirty="0">
                <a:solidFill>
                  <a:schemeClr val="tx1">
                    <a:lumMod val="95000"/>
                  </a:schemeClr>
                </a:solidFill>
              </a:rPr>
              <a:t> </a:t>
            </a:r>
            <a:r>
              <a:rPr lang="pl-PL" dirty="0"/>
              <a:t>– 488 km,</a:t>
            </a:r>
          </a:p>
          <a:p>
            <a:endParaRPr lang="pl-PL" dirty="0"/>
          </a:p>
        </p:txBody>
      </p:sp>
      <p:pic>
        <p:nvPicPr>
          <p:cNvPr id="53250" name="Picture 2" descr="https://upload.wikimedia.org/wikipedia/commons/f/fc/Fr-map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143504" y="2000240"/>
            <a:ext cx="3569599" cy="384334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>
            <a:normAutofit/>
          </a:bodyPr>
          <a:lstStyle/>
          <a:p>
            <a:r>
              <a:rPr lang="pl-PL" sz="4800" dirty="0">
                <a:latin typeface="+mn-lt"/>
              </a:rPr>
              <a:t>JĘZYK WE FRANCJI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1357298"/>
            <a:ext cx="8229600" cy="4709160"/>
          </a:xfrm>
        </p:spPr>
        <p:txBody>
          <a:bodyPr/>
          <a:lstStyle/>
          <a:p>
            <a:r>
              <a:rPr lang="pl-PL" dirty="0"/>
              <a:t>Język francuski – język pochodzenia indoeuropejskiego z grupy języków romańskich. Jako językiem ojczystym posługuje się nim ok. 80 mln ludzi: ok. 67 mln Francuzów, ok. 4,5 mln Belgów, ok. 1,5 mln Szwajcarów, a także ok. 8 mln mieszkańców kanadyjskich prowincji </a:t>
            </a:r>
            <a:r>
              <a:rPr lang="pl-PL" dirty="0" err="1"/>
              <a:t>Québec</a:t>
            </a:r>
            <a:r>
              <a:rPr lang="pl-PL" dirty="0"/>
              <a:t>, Ontario i Nowy Brunszwik.</a:t>
            </a:r>
          </a:p>
        </p:txBody>
      </p:sp>
      <p:pic>
        <p:nvPicPr>
          <p:cNvPr id="52226" name="Picture 2" descr="Zalety nauki francuskiego - czy język wart jest inwestycji? -  TwojeCentrum.p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4609156"/>
            <a:ext cx="3775221" cy="1963116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800" dirty="0">
                <a:latin typeface="+mn-lt"/>
              </a:rPr>
              <a:t>HYMN FRANCJI</a:t>
            </a:r>
          </a:p>
        </p:txBody>
      </p:sp>
      <p:pic>
        <p:nvPicPr>
          <p:cNvPr id="5" name="Hymn Francji (FR_PL tekst) - Anthem of France (Polish)">
            <a:hlinkClick r:id="" action="ppaction://media"/>
            <a:extLst>
              <a:ext uri="{FF2B5EF4-FFF2-40B4-BE49-F238E27FC236}">
                <a16:creationId xmlns:a16="http://schemas.microsoft.com/office/drawing/2014/main" xmlns="" id="{CECF3648-4778-4917-B78B-8EC471007E6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39888"/>
            <a:ext cx="8229600" cy="4629150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158" y="928670"/>
            <a:ext cx="8286808" cy="4614882"/>
          </a:xfrm>
        </p:spPr>
        <p:txBody>
          <a:bodyPr>
            <a:normAutofit/>
          </a:bodyPr>
          <a:lstStyle/>
          <a:p>
            <a:r>
              <a:rPr lang="pl-PL" sz="3200" dirty="0"/>
              <a:t>Flaga Republiki Francusk</a:t>
            </a:r>
            <a:r>
              <a:rPr lang="pl-PL" b="1" dirty="0"/>
              <a:t>iej</a:t>
            </a:r>
            <a:r>
              <a:rPr lang="pl-PL" dirty="0"/>
              <a:t> </a:t>
            </a:r>
            <a:r>
              <a:rPr lang="pl-PL" sz="2400" dirty="0"/>
              <a:t>zwana też </a:t>
            </a:r>
            <a:r>
              <a:rPr lang="pl-PL" sz="2400" dirty="0" err="1"/>
              <a:t>Tricolore</a:t>
            </a:r>
            <a:r>
              <a:rPr lang="pl-PL" sz="2400" dirty="0"/>
              <a:t> jest prostokątem podzielonym na trzy pionowe pasy: niebieski, biały i czerwony. Kolor biały nawiązuje do wcześniejszej białej </a:t>
            </a:r>
            <a:r>
              <a:rPr lang="pl-PL" sz="2400" b="1" dirty="0"/>
              <a:t>flagi</a:t>
            </a:r>
            <a:r>
              <a:rPr lang="pl-PL" sz="2400" dirty="0"/>
              <a:t> królewskiej, a kolory czerwony i niebieski to tradycyjne kolory Paryża.</a:t>
            </a:r>
          </a:p>
        </p:txBody>
      </p:sp>
      <p:pic>
        <p:nvPicPr>
          <p:cNvPr id="4" name="Picture 6" descr="Flaga Francji – Wikipedia, wolna encykloped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00438"/>
            <a:ext cx="4748182" cy="2818029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GODŁO FRANCJI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357222" y="1285860"/>
            <a:ext cx="6472254" cy="5257800"/>
          </a:xfrm>
        </p:spPr>
        <p:txBody>
          <a:bodyPr>
            <a:normAutofit fontScale="77500" lnSpcReduction="20000"/>
          </a:bodyPr>
          <a:lstStyle/>
          <a:p>
            <a:pPr fontAlgn="base"/>
            <a:r>
              <a:rPr lang="pl-PL" dirty="0"/>
              <a:t>Wiązka długich i cienkich gałązek powiązanych rzemieniami naokoło siekiery: w starożytnym Rzymie te wiązki były noszone przez liktorów, urzędników niższego szczebla, którzy wykonywali zasądzone wyroki.</a:t>
            </a:r>
            <a:br>
              <a:rPr lang="pl-PL" dirty="0"/>
            </a:br>
            <a:r>
              <a:rPr lang="pl-PL" dirty="0"/>
              <a:t>Rewolucja Francuska nadała nowe znaczenie temu symbolowi: pęk rózeg symbolizuje obecnie jedność i siłę francuskich obywateli zjednoczonych w obronie Wolności. Zgromadzenie Konstytucyjne przyjęło w 1790 r. owe „antyczne wiązki” jako nowe godło Francji.</a:t>
            </a:r>
          </a:p>
          <a:p>
            <a:pPr fontAlgn="base"/>
            <a:r>
              <a:rPr lang="pl-PL" dirty="0"/>
              <a:t>Po upadku monarchii wiązka liktora stała się jednym z symboli Republiki Francuskiej „jednej i niepodzielnej” (podobnie jak wiązka). Widnieje ona na oficjalnej pieczęci I </a:t>
            </a:r>
            <a:r>
              <a:rPr lang="pl-PL" dirty="0" err="1"/>
              <a:t>i</a:t>
            </a:r>
            <a:r>
              <a:rPr lang="pl-PL" dirty="0"/>
              <a:t> II Republiki, nadal używanej w naszych czasach.</a:t>
            </a:r>
          </a:p>
          <a:p>
            <a:endParaRPr lang="pl-PL" dirty="0"/>
          </a:p>
        </p:txBody>
      </p:sp>
      <p:pic>
        <p:nvPicPr>
          <p:cNvPr id="60418" name="Picture 2" descr="Godło Francji – Wikipedia, wolna encykloped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2214554"/>
            <a:ext cx="2928958" cy="3328361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dirty="0">
                <a:latin typeface="+mn-lt"/>
              </a:rPr>
              <a:t>MAPA FRANCJI</a:t>
            </a:r>
          </a:p>
        </p:txBody>
      </p:sp>
      <p:pic>
        <p:nvPicPr>
          <p:cNvPr id="54274" name="Picture 2" descr="Mapa Francja: Poniżej znajduje się mapa Francji. Zobacz między innymi  położenie stolicy Paryża i urocze południowe francuskie miasta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2571744"/>
            <a:ext cx="3929090" cy="4029939"/>
          </a:xfrm>
          <a:prstGeom prst="rect">
            <a:avLst/>
          </a:prstGeom>
          <a:noFill/>
        </p:spPr>
      </p:pic>
      <p:pic>
        <p:nvPicPr>
          <p:cNvPr id="54276" name="Picture 4" descr="Francja Mapa , Mapy Francji | Travel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285860"/>
            <a:ext cx="4210934" cy="414338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WALUTA WE FRANCJI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2844" y="1428736"/>
            <a:ext cx="4471990" cy="4709160"/>
          </a:xfrm>
        </p:spPr>
        <p:txBody>
          <a:bodyPr/>
          <a:lstStyle/>
          <a:p>
            <a:r>
              <a:rPr lang="pl-PL" dirty="0"/>
              <a:t>W 2002 roku frank francuski został ostatecznie wycofany z obiegu i zastąpiony przez euro po kursie 6,55957.</a:t>
            </a:r>
          </a:p>
        </p:txBody>
      </p:sp>
      <p:sp>
        <p:nvSpPr>
          <p:cNvPr id="4" name="Prostokąt 3"/>
          <p:cNvSpPr/>
          <p:nvPr/>
        </p:nvSpPr>
        <p:spPr>
          <a:xfrm>
            <a:off x="4786314" y="1643050"/>
            <a:ext cx="41434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rgbClr val="FF0000"/>
                </a:solidFill>
              </a:rPr>
              <a:t>1 Euro to w przeliczeniu</a:t>
            </a:r>
          </a:p>
          <a:p>
            <a:r>
              <a:rPr lang="pl-PL" sz="2800" dirty="0">
                <a:solidFill>
                  <a:srgbClr val="FF0000"/>
                </a:solidFill>
              </a:rPr>
              <a:t>4,65 Złoty</a:t>
            </a:r>
          </a:p>
        </p:txBody>
      </p:sp>
      <p:pic>
        <p:nvPicPr>
          <p:cNvPr id="58370" name="Picture 2" descr="Kapitał ucieka z Polski, NBP broni złotego. Czas wejść do strefy euro?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3429000"/>
            <a:ext cx="4000528" cy="2500331"/>
          </a:xfrm>
          <a:prstGeom prst="rect">
            <a:avLst/>
          </a:prstGeom>
          <a:noFill/>
        </p:spPr>
      </p:pic>
      <p:pic>
        <p:nvPicPr>
          <p:cNvPr id="58374" name="Picture 6" descr="Euro nie dla Rosji. Unia zakazuje sprzedawania i dostarczania banknotó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4214818"/>
            <a:ext cx="4490388" cy="2357454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erzchołek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Wierzchołek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ierzchołek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</TotalTime>
  <Words>590</Words>
  <Application>Microsoft Office PowerPoint</Application>
  <PresentationFormat>Pokaz na ekranie (4:3)</PresentationFormat>
  <Paragraphs>62</Paragraphs>
  <Slides>19</Slides>
  <Notes>1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0" baseType="lpstr">
      <vt:lpstr>Wierzchołek</vt:lpstr>
      <vt:lpstr>FRANCJA</vt:lpstr>
      <vt:lpstr>STOLICĄ FRANCJI JEST PARYŻ</vt:lpstr>
      <vt:lpstr>Sąsiedzi Francji</vt:lpstr>
      <vt:lpstr>JĘZYK WE FRANCJI</vt:lpstr>
      <vt:lpstr>HYMN FRANCJI</vt:lpstr>
      <vt:lpstr>Slajd 6</vt:lpstr>
      <vt:lpstr>GODŁO FRANCJI</vt:lpstr>
      <vt:lpstr>MAPA FRANCJI</vt:lpstr>
      <vt:lpstr>WALUTA WE FRANCJI</vt:lpstr>
      <vt:lpstr>PREZYDENT FRANCJI</vt:lpstr>
      <vt:lpstr>GŁÓWNE CECHY SYSTEMU EDUKACJI</vt:lpstr>
      <vt:lpstr>POCZĄTEK EDUKACJI W FRANCJI </vt:lpstr>
      <vt:lpstr>OBOWIĄZEK SZKOLNY </vt:lpstr>
      <vt:lpstr>WYBRANE STATYSTYKI  </vt:lpstr>
      <vt:lpstr>NAJWIĘKSZE ZABYTKI</vt:lpstr>
      <vt:lpstr>Slajd 16</vt:lpstr>
      <vt:lpstr>STRÓJ REGIONALNY FRANCJI</vt:lpstr>
      <vt:lpstr>JEDZENIE REGIONALNE FRANCJI</vt:lpstr>
      <vt:lpstr>KONIEC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FRANCJA</dc:title>
  <dc:creator>micha</dc:creator>
  <cp:lastModifiedBy>micha</cp:lastModifiedBy>
  <cp:revision>26</cp:revision>
  <dcterms:created xsi:type="dcterms:W3CDTF">2022-04-25T16:40:15Z</dcterms:created>
  <dcterms:modified xsi:type="dcterms:W3CDTF">2022-04-27T18:54:18Z</dcterms:modified>
</cp:coreProperties>
</file>