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k-SK" smtClean="0"/>
              <a:t>Upravte štýly predlohy textu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7AF023EE-04C2-4B04-9CBF-6A133CD3F38D}" type="datetimeFigureOut">
              <a:rPr lang="sk-SK" smtClean="0"/>
              <a:pPr/>
              <a:t>3.6.2021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342698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AF023EE-04C2-4B04-9CBF-6A133CD3F38D}" type="datetimeFigureOut">
              <a:rPr lang="sk-SK" smtClean="0"/>
              <a:pPr/>
              <a:t>3.6.2021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337931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AF023EE-04C2-4B04-9CBF-6A133CD3F38D}" type="datetimeFigureOut">
              <a:rPr lang="sk-SK" smtClean="0"/>
              <a:pPr/>
              <a:t>3.6.2021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70970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AF023EE-04C2-4B04-9CBF-6A133CD3F38D}" type="datetimeFigureOut">
              <a:rPr lang="sk-SK" smtClean="0"/>
              <a:pPr/>
              <a:t>3.6.2021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DAA7FEF-934F-4B64-A457-89D592E3FDB6}" type="slidenum">
              <a:rPr lang="sk-SK" smtClean="0"/>
              <a:pPr/>
              <a:t>‹#›</a:t>
            </a:fld>
            <a:endParaRPr lang="sk-SK"/>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09632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AF023EE-04C2-4B04-9CBF-6A133CD3F38D}" type="datetimeFigureOut">
              <a:rPr lang="sk-SK" smtClean="0"/>
              <a:pPr/>
              <a:t>3.6.2021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424880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7AF023EE-04C2-4B04-9CBF-6A133CD3F38D}" type="datetimeFigureOut">
              <a:rPr lang="sk-SK" smtClean="0"/>
              <a:pPr/>
              <a:t>3.6.2021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2160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7AF023EE-04C2-4B04-9CBF-6A133CD3F38D}" type="datetimeFigureOut">
              <a:rPr lang="sk-SK" smtClean="0"/>
              <a:pPr/>
              <a:t>3.6.2021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305157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7AF023EE-04C2-4B04-9CBF-6A133CD3F38D}" type="datetimeFigureOut">
              <a:rPr lang="sk-SK" smtClean="0"/>
              <a:pPr/>
              <a:t>3.6.2021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1832467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k-SK" smtClean="0"/>
              <a:t>Upravte štýly predlohy textu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7AF023EE-04C2-4B04-9CBF-6A133CD3F38D}" type="datetimeFigureOut">
              <a:rPr lang="sk-SK" smtClean="0"/>
              <a:pPr/>
              <a:t>3.6.2021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66775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7AF023EE-04C2-4B04-9CBF-6A133CD3F38D}" type="datetimeFigureOut">
              <a:rPr lang="sk-SK" smtClean="0"/>
              <a:pPr/>
              <a:t>3.6.2021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40338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k-SK" smtClean="0"/>
              <a:t>Upravte štýly predlohy textu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7AF023EE-04C2-4B04-9CBF-6A133CD3F38D}" type="datetimeFigureOut">
              <a:rPr lang="sk-SK" smtClean="0"/>
              <a:pPr/>
              <a:t>3.6.2021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75676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smtClean="0"/>
              <a:t>Upravte štýly predlohy textu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7AF023EE-04C2-4B04-9CBF-6A133CD3F38D}" type="datetimeFigureOut">
              <a:rPr lang="sk-SK" smtClean="0"/>
              <a:pPr/>
              <a:t>3.6.2021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124770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2" name="Content Placeholder 3"/>
          <p:cNvSpPr>
            <a:spLocks noGrp="1"/>
          </p:cNvSpPr>
          <p:nvPr>
            <p:ph sz="quarter" idx="13"/>
          </p:nvPr>
        </p:nvSpPr>
        <p:spPr>
          <a:xfrm>
            <a:off x="913774" y="3051012"/>
            <a:ext cx="5106027" cy="274018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7AF023EE-04C2-4B04-9CBF-6A133CD3F38D}" type="datetimeFigureOut">
              <a:rPr lang="sk-SK" smtClean="0"/>
              <a:pPr/>
              <a:t>3.6.2021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284800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7AF023EE-04C2-4B04-9CBF-6A133CD3F38D}" type="datetimeFigureOut">
              <a:rPr lang="sk-SK" smtClean="0"/>
              <a:pPr/>
              <a:t>3.6.2021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205190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AF023EE-04C2-4B04-9CBF-6A133CD3F38D}" type="datetimeFigureOut">
              <a:rPr lang="sk-SK" smtClean="0"/>
              <a:pPr/>
              <a:t>3.6.2021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415908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k-SK" smtClean="0"/>
              <a:t>Upravte štýly predlohy textu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AF023EE-04C2-4B04-9CBF-6A133CD3F38D}" type="datetimeFigureOut">
              <a:rPr lang="sk-SK" smtClean="0"/>
              <a:pPr/>
              <a:t>3.6.2021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376510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AF023EE-04C2-4B04-9CBF-6A133CD3F38D}" type="datetimeFigureOut">
              <a:rPr lang="sk-SK" smtClean="0"/>
              <a:pPr/>
              <a:t>3.6.2021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154039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AF023EE-04C2-4B04-9CBF-6A133CD3F38D}" type="datetimeFigureOut">
              <a:rPr lang="sk-SK" smtClean="0"/>
              <a:pPr/>
              <a:t>3.6.2021</a:t>
            </a:fld>
            <a:endParaRPr lang="sk-SK"/>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sk-SK"/>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DAA7FEF-934F-4B64-A457-89D592E3FDB6}" type="slidenum">
              <a:rPr lang="sk-SK" smtClean="0"/>
              <a:pPr/>
              <a:t>‹#›</a:t>
            </a:fld>
            <a:endParaRPr lang="sk-SK"/>
          </a:p>
        </p:txBody>
      </p:sp>
    </p:spTree>
    <p:extLst>
      <p:ext uri="{BB962C8B-B14F-4D97-AF65-F5344CB8AC3E}">
        <p14:creationId xmlns:p14="http://schemas.microsoft.com/office/powerpoint/2010/main" xmlns="" val="4729713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cap="none" dirty="0" smtClean="0"/>
              <a:t>Obnoviteľné zdroje energie verzus životné prostredie</a:t>
            </a:r>
            <a:endParaRPr lang="sk-SK" cap="none" dirty="0"/>
          </a:p>
        </p:txBody>
      </p:sp>
      <p:sp>
        <p:nvSpPr>
          <p:cNvPr id="3" name="Podnadpis 2"/>
          <p:cNvSpPr>
            <a:spLocks noGrp="1"/>
          </p:cNvSpPr>
          <p:nvPr>
            <p:ph type="subTitle" idx="1"/>
          </p:nvPr>
        </p:nvSpPr>
        <p:spPr/>
        <p:txBody>
          <a:bodyPr/>
          <a:lstStyle/>
          <a:p>
            <a:endParaRPr lang="sk-SK" dirty="0"/>
          </a:p>
        </p:txBody>
      </p:sp>
    </p:spTree>
    <p:extLst>
      <p:ext uri="{BB962C8B-B14F-4D97-AF65-F5344CB8AC3E}">
        <p14:creationId xmlns:p14="http://schemas.microsoft.com/office/powerpoint/2010/main" xmlns="" val="167983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1970" y="3699466"/>
            <a:ext cx="4529887" cy="3158534"/>
          </a:xfrm>
          <a:prstGeom prst="rect">
            <a:avLst/>
          </a:prstGeom>
        </p:spPr>
      </p:pic>
      <p:sp>
        <p:nvSpPr>
          <p:cNvPr id="2" name="Nadpis 1"/>
          <p:cNvSpPr>
            <a:spLocks noGrp="1"/>
          </p:cNvSpPr>
          <p:nvPr>
            <p:ph type="title"/>
          </p:nvPr>
        </p:nvSpPr>
        <p:spPr>
          <a:xfrm>
            <a:off x="913774" y="331433"/>
            <a:ext cx="10364451" cy="1748575"/>
          </a:xfrm>
        </p:spPr>
        <p:txBody>
          <a:bodyPr/>
          <a:lstStyle/>
          <a:p>
            <a:r>
              <a:rPr lang="sk-SK" b="1" cap="none" dirty="0" smtClean="0"/>
              <a:t>Vplyv obnoviteľných zdrojov energie na životné prostredie</a:t>
            </a:r>
            <a:br>
              <a:rPr lang="sk-SK" b="1" cap="none" dirty="0" smtClean="0"/>
            </a:br>
            <a:endParaRPr lang="sk-SK" cap="none" dirty="0"/>
          </a:p>
        </p:txBody>
      </p:sp>
      <p:sp>
        <p:nvSpPr>
          <p:cNvPr id="3" name="Zástupný symbol obsahu 2"/>
          <p:cNvSpPr>
            <a:spLocks noGrp="1"/>
          </p:cNvSpPr>
          <p:nvPr>
            <p:ph sz="quarter" idx="13"/>
          </p:nvPr>
        </p:nvSpPr>
        <p:spPr>
          <a:xfrm>
            <a:off x="851567" y="1771130"/>
            <a:ext cx="10363826" cy="3424107"/>
          </a:xfrm>
        </p:spPr>
        <p:txBody>
          <a:bodyPr>
            <a:normAutofit/>
          </a:bodyPr>
          <a:lstStyle/>
          <a:p>
            <a:r>
              <a:rPr lang="sk-SK" sz="1800" cap="none" dirty="0" smtClean="0"/>
              <a:t>Obnoviteľná energia, nazývaná aj zelená energia alebo čistá energia, pochádza z prírodných zdrojov. </a:t>
            </a:r>
          </a:p>
          <a:p>
            <a:r>
              <a:rPr lang="sk-SK" sz="1800" cap="none" dirty="0" smtClean="0"/>
              <a:t>Tieto zdroje sa neustále prirodzene dopĺňajú, takže sa nikdy neminú. </a:t>
            </a:r>
          </a:p>
          <a:p>
            <a:r>
              <a:rPr lang="sk-SK" sz="1800" cap="none" dirty="0" smtClean="0"/>
              <a:t>Zdroje </a:t>
            </a:r>
            <a:r>
              <a:rPr lang="sk-SK" sz="1800" cap="none" dirty="0"/>
              <a:t>zelenej energie majú určite menší vplyv na životné prostredie v porovnaní s fosílnymi palivami, takže predstavujú lepšiu alternatívu pre budúcnosť výroby elektrickej energie. </a:t>
            </a:r>
          </a:p>
          <a:p>
            <a:endParaRPr lang="sk-SK" sz="1800" cap="none" dirty="0">
              <a:solidFill>
                <a:schemeClr val="bg1"/>
              </a:solidFill>
            </a:endParaRPr>
          </a:p>
        </p:txBody>
      </p:sp>
      <p:pic>
        <p:nvPicPr>
          <p:cNvPr id="4" name="Obrázo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5936" y="3906547"/>
            <a:ext cx="6013886" cy="2577380"/>
          </a:xfrm>
          <a:prstGeom prst="rect">
            <a:avLst/>
          </a:prstGeom>
        </p:spPr>
      </p:pic>
    </p:spTree>
    <p:extLst>
      <p:ext uri="{BB962C8B-B14F-4D97-AF65-F5344CB8AC3E}">
        <p14:creationId xmlns:p14="http://schemas.microsoft.com/office/powerpoint/2010/main" xmlns="" val="320977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cap="none" dirty="0" smtClean="0"/>
              <a:t>Slnečná/solárna energia</a:t>
            </a:r>
            <a:endParaRPr lang="sk-SK" cap="none" dirty="0"/>
          </a:p>
        </p:txBody>
      </p:sp>
      <p:sp>
        <p:nvSpPr>
          <p:cNvPr id="3" name="Zástupný symbol obsahu 2"/>
          <p:cNvSpPr>
            <a:spLocks noGrp="1"/>
          </p:cNvSpPr>
          <p:nvPr>
            <p:ph sz="quarter" idx="13"/>
          </p:nvPr>
        </p:nvSpPr>
        <p:spPr/>
        <p:txBody>
          <a:bodyPr>
            <a:normAutofit/>
          </a:bodyPr>
          <a:lstStyle/>
          <a:p>
            <a:pPr fontAlgn="base"/>
            <a:r>
              <a:rPr lang="sk-SK" sz="1800" cap="none" dirty="0" smtClean="0"/>
              <a:t>Solárnu energiu zhromažďujeme cez kolektorové panely.  Používať ju  môžeme aj v našom dome, kde solárne systémy zabezpečia horúcu vodu, chladenie a elektrickú energiu.</a:t>
            </a:r>
          </a:p>
          <a:p>
            <a:pPr fontAlgn="base"/>
            <a:r>
              <a:rPr lang="sk-SK" sz="1800" cap="none" dirty="0" smtClean="0"/>
              <a:t>Solárna energia neznečisťuje ovzdušie ani nevytvára skleníkové plyny a väčšina používaných panelov má len malý vplyv na životné prostredie, pretože vydržia asi 20 rokov. Bohužiaľ, nie všade si ľudia môžu dovoliť solárne panely, pretože niektorých oblastiach nesvieti dosť slnka, aby z neho mohli vyrábať energiu po celý rok. </a:t>
            </a:r>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27863" y="4547215"/>
            <a:ext cx="3319549" cy="2017087"/>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1857" y="4253519"/>
            <a:ext cx="4630188" cy="2604481"/>
          </a:xfrm>
          <a:prstGeom prst="rect">
            <a:avLst/>
          </a:prstGeom>
        </p:spPr>
      </p:pic>
      <p:pic>
        <p:nvPicPr>
          <p:cNvPr id="13" name="Obrázok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39415" y="233235"/>
            <a:ext cx="3354018" cy="1875602"/>
          </a:xfrm>
          <a:prstGeom prst="rect">
            <a:avLst/>
          </a:prstGeom>
        </p:spPr>
      </p:pic>
      <p:pic>
        <p:nvPicPr>
          <p:cNvPr id="14" name="Obrázok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38652" y="116745"/>
            <a:ext cx="1486686" cy="2230029"/>
          </a:xfrm>
          <a:prstGeom prst="rect">
            <a:avLst/>
          </a:prstGeom>
        </p:spPr>
      </p:pic>
      <p:pic>
        <p:nvPicPr>
          <p:cNvPr id="15" name="Obrázok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1598" y="4693338"/>
            <a:ext cx="3028950" cy="1514475"/>
          </a:xfrm>
          <a:prstGeom prst="rect">
            <a:avLst/>
          </a:prstGeom>
        </p:spPr>
      </p:pic>
    </p:spTree>
    <p:extLst>
      <p:ext uri="{BB962C8B-B14F-4D97-AF65-F5344CB8AC3E}">
        <p14:creationId xmlns:p14="http://schemas.microsoft.com/office/powerpoint/2010/main" xmlns="" val="1792306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0894" y="4935787"/>
            <a:ext cx="2848581" cy="1922213"/>
          </a:xfrm>
          <a:prstGeom prst="rect">
            <a:avLst/>
          </a:prstGeom>
        </p:spPr>
      </p:pic>
      <p:pic>
        <p:nvPicPr>
          <p:cNvPr id="4" name="Obrázo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135" y="4736314"/>
            <a:ext cx="2790998" cy="1953699"/>
          </a:xfrm>
          <a:prstGeom prst="rect">
            <a:avLst/>
          </a:prstGeom>
        </p:spPr>
      </p:pic>
      <p:sp>
        <p:nvSpPr>
          <p:cNvPr id="2" name="Nadpis 1"/>
          <p:cNvSpPr>
            <a:spLocks noGrp="1"/>
          </p:cNvSpPr>
          <p:nvPr>
            <p:ph type="title"/>
          </p:nvPr>
        </p:nvSpPr>
        <p:spPr/>
        <p:txBody>
          <a:bodyPr/>
          <a:lstStyle/>
          <a:p>
            <a:r>
              <a:rPr lang="sk-SK" cap="none" dirty="0" smtClean="0"/>
              <a:t>Veterná príbojová a energia</a:t>
            </a:r>
            <a:endParaRPr lang="sk-SK" cap="none" dirty="0"/>
          </a:p>
        </p:txBody>
      </p:sp>
      <p:sp>
        <p:nvSpPr>
          <p:cNvPr id="3" name="Zástupný symbol obsahu 2"/>
          <p:cNvSpPr>
            <a:spLocks noGrp="1"/>
          </p:cNvSpPr>
          <p:nvPr>
            <p:ph sz="quarter" idx="13"/>
          </p:nvPr>
        </p:nvSpPr>
        <p:spPr/>
        <p:txBody>
          <a:bodyPr>
            <a:normAutofit/>
          </a:bodyPr>
          <a:lstStyle/>
          <a:p>
            <a:pPr fontAlgn="base"/>
            <a:r>
              <a:rPr lang="sk-SK" sz="1800" cap="none" dirty="0" smtClean="0"/>
              <a:t>Veterná:</a:t>
            </a:r>
          </a:p>
          <a:p>
            <a:pPr marL="0" indent="0" fontAlgn="base">
              <a:buNone/>
            </a:pPr>
            <a:r>
              <a:rPr lang="sk-SK" sz="1800" cap="none" dirty="0" smtClean="0"/>
              <a:t>Veľké turbíny sa točia pod náporom vetra, prenášajú energiu do generátora a zabezpečujú tak elektrickú energiu. Vietor je jedným z najlacnejších spôsobov výroby energie. </a:t>
            </a:r>
            <a:endParaRPr lang="sk-SK" sz="1800" b="1" dirty="0"/>
          </a:p>
          <a:p>
            <a:pPr fontAlgn="base"/>
            <a:r>
              <a:rPr lang="sk-SK" sz="1800" cap="none" dirty="0" smtClean="0"/>
              <a:t>Príbojová:</a:t>
            </a:r>
          </a:p>
          <a:p>
            <a:pPr marL="0" indent="0" fontAlgn="base">
              <a:buNone/>
            </a:pPr>
            <a:r>
              <a:rPr lang="sk-SK" sz="1800" cap="none" dirty="0" err="1" smtClean="0"/>
              <a:t>Hydrokinetická</a:t>
            </a:r>
            <a:r>
              <a:rPr lang="sk-SK" sz="1800" cap="none" dirty="0" smtClean="0"/>
              <a:t> energia získava energiu z vĺn a prílivov v oceáne. Na jej vývoji sa stále pracuje. Teoreticky by mala byť k životnému prostrediu šetrná, avšak mohla by mať vplyv na poškodenie morských ekosystémov.</a:t>
            </a:r>
          </a:p>
          <a:p>
            <a:pPr fontAlgn="base"/>
            <a:endParaRPr lang="sk-SK" sz="1800" cap="none" dirty="0" smtClean="0"/>
          </a:p>
        </p:txBody>
      </p:sp>
      <p:pic>
        <p:nvPicPr>
          <p:cNvPr id="8" name="Obrázok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89423" y="4810755"/>
            <a:ext cx="2506048" cy="1960887"/>
          </a:xfrm>
          <a:prstGeom prst="rect">
            <a:avLst/>
          </a:prstGeom>
        </p:spPr>
      </p:pic>
      <p:pic>
        <p:nvPicPr>
          <p:cNvPr id="9" name="Obrázok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60946">
            <a:off x="9099039" y="4879725"/>
            <a:ext cx="2743200" cy="1666875"/>
          </a:xfrm>
          <a:prstGeom prst="rect">
            <a:avLst/>
          </a:prstGeom>
        </p:spPr>
      </p:pic>
      <p:pic>
        <p:nvPicPr>
          <p:cNvPr id="12" name="Obrázok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921940">
            <a:off x="371211" y="365245"/>
            <a:ext cx="2117184" cy="1581624"/>
          </a:xfrm>
          <a:prstGeom prst="rect">
            <a:avLst/>
          </a:prstGeom>
        </p:spPr>
      </p:pic>
      <p:pic>
        <p:nvPicPr>
          <p:cNvPr id="13" name="Obrázok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768958" y="31705"/>
            <a:ext cx="2360728" cy="1598209"/>
          </a:xfrm>
          <a:prstGeom prst="rect">
            <a:avLst/>
          </a:prstGeom>
        </p:spPr>
      </p:pic>
      <p:pic>
        <p:nvPicPr>
          <p:cNvPr id="14" name="Obrázok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0582738" flipH="1">
            <a:off x="8951130" y="1127762"/>
            <a:ext cx="2455282" cy="1433526"/>
          </a:xfrm>
          <a:prstGeom prst="rect">
            <a:avLst/>
          </a:prstGeom>
        </p:spPr>
      </p:pic>
    </p:spTree>
    <p:extLst>
      <p:ext uri="{BB962C8B-B14F-4D97-AF65-F5344CB8AC3E}">
        <p14:creationId xmlns:p14="http://schemas.microsoft.com/office/powerpoint/2010/main" xmlns="" val="1233353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149" y="282644"/>
            <a:ext cx="10364451" cy="1596177"/>
          </a:xfrm>
        </p:spPr>
        <p:txBody>
          <a:bodyPr/>
          <a:lstStyle/>
          <a:p>
            <a:r>
              <a:rPr lang="sk-SK" cap="none" dirty="0" smtClean="0"/>
              <a:t>Geotermálna, vodíková energia a energia z biomasy</a:t>
            </a:r>
            <a:endParaRPr lang="sk-SK" cap="none" dirty="0"/>
          </a:p>
        </p:txBody>
      </p:sp>
      <p:sp>
        <p:nvSpPr>
          <p:cNvPr id="3" name="Zástupný symbol obsahu 2"/>
          <p:cNvSpPr>
            <a:spLocks noGrp="1"/>
          </p:cNvSpPr>
          <p:nvPr>
            <p:ph sz="quarter" idx="13"/>
          </p:nvPr>
        </p:nvSpPr>
        <p:spPr>
          <a:xfrm>
            <a:off x="765562" y="1621426"/>
            <a:ext cx="10363826" cy="3424107"/>
          </a:xfrm>
        </p:spPr>
        <p:txBody>
          <a:bodyPr>
            <a:noAutofit/>
          </a:bodyPr>
          <a:lstStyle/>
          <a:p>
            <a:pPr fontAlgn="base"/>
            <a:r>
              <a:rPr lang="sk-SK" sz="1600" cap="none" dirty="0" smtClean="0"/>
              <a:t>Geotermálna energia sa vyrába z tepla, ktoré pochádza z jadrovej časti našej planéty. Zariadenia vŕtajú hlboko do kôry, kde dosahujú k veľmi horúcej podzemnej vode a čerpajú ju cez turbíny na výrobu elektriny. Jej nevýhodou je zvyšuje potenciálne riziko zemetrasenia.</a:t>
            </a:r>
          </a:p>
          <a:p>
            <a:pPr fontAlgn="base"/>
            <a:r>
              <a:rPr lang="sk-SK" sz="1600" cap="none" dirty="0" smtClean="0"/>
              <a:t>Energia z biomasy:</a:t>
            </a:r>
            <a:r>
              <a:rPr lang="sk-SK" sz="1600" b="1" cap="none" dirty="0" smtClean="0"/>
              <a:t> </a:t>
            </a:r>
            <a:r>
              <a:rPr lang="sk-SK" sz="1600" cap="none" dirty="0" smtClean="0"/>
              <a:t>Organický materiál, ktorý pochádza zo zvierat a rastlín, je biomasa. Spaľovanie biomasy dokáže vytvárať teplo aj elektrickú energiu. Biomasa môže byť tiež premenená na </a:t>
            </a:r>
            <a:r>
              <a:rPr lang="sk-SK" sz="1600" cap="none" dirty="0" err="1" smtClean="0"/>
              <a:t>biopalivo</a:t>
            </a:r>
            <a:r>
              <a:rPr lang="sk-SK" sz="1600" cap="none" dirty="0" smtClean="0"/>
              <a:t>, ktoré je menej škodlivé ako benzín. Môže byť uložená a použitá  aj na neskôr. Mnohokrát sa ale nepovažuje za čistú energiu, pretože mnohé formy biomasy produkujú ešte vyššie emisie uhlíka ako fosílne palivá. </a:t>
            </a:r>
          </a:p>
          <a:p>
            <a:pPr fontAlgn="base"/>
            <a:r>
              <a:rPr lang="sk-SK" sz="1600" cap="none" dirty="0" smtClean="0"/>
              <a:t>Vodíková energia</a:t>
            </a:r>
            <a:r>
              <a:rPr lang="sk-SK" sz="1600" b="1" cap="none" dirty="0" smtClean="0"/>
              <a:t>: </a:t>
            </a:r>
            <a:r>
              <a:rPr lang="sk-SK" sz="1600" cap="none" dirty="0" smtClean="0"/>
              <a:t>Vodík sa môže použiť ako palivo na výrobu elektrickej energie, ak je oddelený vo svojom chemickom zložení od iných prvkov. Je to skvelý zdroj energie a nevylučuje toxické látky, ktoré by znečisťovali ovzdušie.  Metódy na získanie vodíka sú ale v súčasnosti veľmi drahé.</a:t>
            </a:r>
          </a:p>
          <a:p>
            <a:endParaRPr lang="sk-SK" sz="1400" cap="none"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42516" y="5195979"/>
            <a:ext cx="2258291" cy="1495236"/>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2700743" y="4939811"/>
            <a:ext cx="2301511" cy="1534340"/>
          </a:xfrm>
          <a:prstGeom prst="rect">
            <a:avLst/>
          </a:prstGeom>
        </p:spPr>
      </p:pic>
      <p:pic>
        <p:nvPicPr>
          <p:cNvPr id="7" name="Obrázok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203" y="5195979"/>
            <a:ext cx="2340033" cy="1560022"/>
          </a:xfrm>
          <a:prstGeom prst="rect">
            <a:avLst/>
          </a:prstGeom>
        </p:spPr>
      </p:pic>
      <p:pic>
        <p:nvPicPr>
          <p:cNvPr id="8" name="Obrázok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77827" y="5008152"/>
            <a:ext cx="3257209" cy="1832180"/>
          </a:xfrm>
          <a:prstGeom prst="rect">
            <a:avLst/>
          </a:prstGeom>
        </p:spPr>
      </p:pic>
      <p:pic>
        <p:nvPicPr>
          <p:cNvPr id="6" name="Obrázok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92933" y="5307714"/>
            <a:ext cx="1849583" cy="1233055"/>
          </a:xfrm>
          <a:prstGeom prst="rect">
            <a:avLst/>
          </a:prstGeom>
        </p:spPr>
      </p:pic>
    </p:spTree>
    <p:extLst>
      <p:ext uri="{BB962C8B-B14F-4D97-AF65-F5344CB8AC3E}">
        <p14:creationId xmlns:p14="http://schemas.microsoft.com/office/powerpoint/2010/main" xmlns="" val="2893589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835101">
            <a:off x="150855" y="280941"/>
            <a:ext cx="2526672" cy="1562716"/>
          </a:xfrm>
          <a:prstGeom prst="rect">
            <a:avLst/>
          </a:prstGeom>
        </p:spPr>
      </p:pic>
      <p:pic>
        <p:nvPicPr>
          <p:cNvPr id="6" name="Obrázo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47061" y="4940747"/>
            <a:ext cx="2735580" cy="1821180"/>
          </a:xfrm>
          <a:prstGeom prst="rect">
            <a:avLst/>
          </a:prstGeom>
        </p:spPr>
      </p:pic>
      <p:sp>
        <p:nvSpPr>
          <p:cNvPr id="2" name="Nadpis 1"/>
          <p:cNvSpPr>
            <a:spLocks noGrp="1"/>
          </p:cNvSpPr>
          <p:nvPr>
            <p:ph type="title"/>
          </p:nvPr>
        </p:nvSpPr>
        <p:spPr/>
        <p:txBody>
          <a:bodyPr/>
          <a:lstStyle/>
          <a:p>
            <a:r>
              <a:rPr lang="sk-SK" cap="none" dirty="0" err="1" smtClean="0"/>
              <a:t>Hydroelektrická</a:t>
            </a:r>
            <a:r>
              <a:rPr lang="sk-SK" cap="none" dirty="0" smtClean="0"/>
              <a:t> a jadrová Energia</a:t>
            </a:r>
            <a:r>
              <a:rPr lang="sk-SK" b="1" cap="none" dirty="0" smtClean="0"/>
              <a:t/>
            </a:r>
            <a:br>
              <a:rPr lang="sk-SK" b="1" cap="none" dirty="0" smtClean="0"/>
            </a:br>
            <a:endParaRPr lang="sk-SK" dirty="0"/>
          </a:p>
        </p:txBody>
      </p:sp>
      <p:sp>
        <p:nvSpPr>
          <p:cNvPr id="3" name="Zástupný symbol obsahu 2"/>
          <p:cNvSpPr>
            <a:spLocks noGrp="1"/>
          </p:cNvSpPr>
          <p:nvPr>
            <p:ph sz="quarter" idx="13"/>
          </p:nvPr>
        </p:nvSpPr>
        <p:spPr/>
        <p:txBody>
          <a:bodyPr>
            <a:noAutofit/>
          </a:bodyPr>
          <a:lstStyle/>
          <a:p>
            <a:pPr fontAlgn="base"/>
            <a:r>
              <a:rPr lang="sk-SK" sz="1800" cap="none" dirty="0" err="1" smtClean="0"/>
              <a:t>Hydroelektrická</a:t>
            </a:r>
            <a:r>
              <a:rPr lang="sk-SK" sz="1800" cap="none" dirty="0" smtClean="0"/>
              <a:t> energia - </a:t>
            </a:r>
          </a:p>
          <a:p>
            <a:pPr marL="0" indent="0" fontAlgn="base">
              <a:buNone/>
            </a:pPr>
            <a:r>
              <a:rPr lang="sk-SK" sz="1800" cap="none" dirty="0"/>
              <a:t> </a:t>
            </a:r>
            <a:r>
              <a:rPr lang="sk-SK" sz="1800" cap="none" dirty="0" smtClean="0"/>
              <a:t>  Vodné elektrárne sa spoliehajú na vodu, z ktorej vďaka jej pohybu vyrábajú v turbínach elektrickú energiu. Jedná sa o jeden z najpoužívanejších obnoviteľných zdrojov na celom svete. </a:t>
            </a:r>
          </a:p>
          <a:p>
            <a:pPr fontAlgn="base"/>
            <a:r>
              <a:rPr lang="sk-SK" sz="1800" cap="none" dirty="0" smtClean="0"/>
              <a:t>Jadrová energia je obnoviteľná a zároveň nie je. Jadrová energia ťaží energiu z jadra atómov a uvoľňuje sa procesom, ktorý sa nazýva jadrové štiepenie. Materiálom pre atómy je urán, ktorý je neobnoviteľný. Jadrové elektrárne neznečisťujú vzduch ani nevypúšťajú skleníkové plyny. Je však zložité ich postaviť a prevádzkovať. </a:t>
            </a:r>
            <a:r>
              <a:rPr lang="sk-SK" sz="1800" cap="none" dirty="0"/>
              <a:t>J</a:t>
            </a:r>
            <a:r>
              <a:rPr lang="sk-SK" sz="1800" cap="none" dirty="0" smtClean="0"/>
              <a:t>adrová energia nie je až taká bezpečná kvôli výrobe a manipulácii s mimoriadne toxickým odpadom.</a:t>
            </a:r>
            <a:br>
              <a:rPr lang="sk-SK" sz="1800" cap="none" dirty="0" smtClean="0"/>
            </a:br>
            <a:endParaRPr lang="sk-SK" sz="1800" cap="none" dirty="0"/>
          </a:p>
        </p:txBody>
      </p:sp>
      <p:pic>
        <p:nvPicPr>
          <p:cNvPr id="4" name="Obrázo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24775" y="1571756"/>
            <a:ext cx="3552825" cy="1285875"/>
          </a:xfrm>
          <a:prstGeom prst="rect">
            <a:avLst/>
          </a:prstGeom>
        </p:spPr>
      </p:pic>
      <p:pic>
        <p:nvPicPr>
          <p:cNvPr id="5" name="Obrázo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10518" y="4986725"/>
            <a:ext cx="3381337" cy="1775202"/>
          </a:xfrm>
          <a:prstGeom prst="rect">
            <a:avLst/>
          </a:prstGeom>
        </p:spPr>
      </p:pic>
      <p:pic>
        <p:nvPicPr>
          <p:cNvPr id="7" name="Obrázok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64924" y="1458123"/>
            <a:ext cx="3443894" cy="1241935"/>
          </a:xfrm>
          <a:prstGeom prst="rect">
            <a:avLst/>
          </a:prstGeom>
        </p:spPr>
      </p:pic>
    </p:spTree>
    <p:extLst>
      <p:ext uri="{BB962C8B-B14F-4D97-AF65-F5344CB8AC3E}">
        <p14:creationId xmlns:p14="http://schemas.microsoft.com/office/powerpoint/2010/main" xmlns="" val="225379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cap="none" dirty="0" smtClean="0"/>
              <a:t>Prečo sú obnoviteľné zdroje lepšie ?</a:t>
            </a:r>
            <a:r>
              <a:rPr lang="sk-SK" b="1" dirty="0"/>
              <a:t/>
            </a:r>
            <a:br>
              <a:rPr lang="sk-SK" b="1" dirty="0"/>
            </a:br>
            <a:endParaRPr lang="sk-SK" dirty="0"/>
          </a:p>
        </p:txBody>
      </p:sp>
      <p:sp>
        <p:nvSpPr>
          <p:cNvPr id="3" name="Zástupný symbol obsahu 2"/>
          <p:cNvSpPr>
            <a:spLocks noGrp="1"/>
          </p:cNvSpPr>
          <p:nvPr>
            <p:ph sz="quarter" idx="13"/>
          </p:nvPr>
        </p:nvSpPr>
        <p:spPr/>
        <p:txBody>
          <a:bodyPr>
            <a:normAutofit/>
          </a:bodyPr>
          <a:lstStyle/>
          <a:p>
            <a:pPr fontAlgn="base"/>
            <a:r>
              <a:rPr lang="sk-SK" sz="1900" cap="none" dirty="0" smtClean="0"/>
              <a:t>Obnoviteľné zdroje energie sú najlepšou cestou, po ktorej by sme mali v budúcnosti kráčať k čistejšej energii. </a:t>
            </a:r>
            <a:r>
              <a:rPr lang="sk-SK" sz="1900" cap="none" dirty="0" err="1" smtClean="0"/>
              <a:t>Kedže</a:t>
            </a:r>
            <a:r>
              <a:rPr lang="sk-SK" sz="1900" cap="none" dirty="0" smtClean="0"/>
              <a:t> sú obnoviteľné, nikdy ich nebude nedostatok. </a:t>
            </a:r>
          </a:p>
          <a:p>
            <a:pPr fontAlgn="base"/>
            <a:r>
              <a:rPr lang="sk-SK" sz="1900" cap="none" dirty="0" smtClean="0"/>
              <a:t>Spôsobujú menej globálneho otepľovania, ktoré pochádza zo spaľovania fosílnych palív. </a:t>
            </a:r>
          </a:p>
          <a:p>
            <a:pPr fontAlgn="base"/>
            <a:r>
              <a:rPr lang="sk-SK" sz="1900" cap="none" dirty="0" smtClean="0"/>
              <a:t>Spôsobujú menej zdravotných problémov. Veterná, slnečná a </a:t>
            </a:r>
            <a:r>
              <a:rPr lang="sk-SK" sz="1900" cap="none" dirty="0" err="1" smtClean="0"/>
              <a:t>hydroelektrická</a:t>
            </a:r>
            <a:r>
              <a:rPr lang="sk-SK" sz="1900" cap="none" dirty="0" smtClean="0"/>
              <a:t> energia ovzdušie neznečisťujú. Geotermálna energia a biomasa spôsobujú určité znečistenie, ale oveľa nižšie ako uhlie a zemný plyn.</a:t>
            </a:r>
          </a:p>
          <a:p>
            <a:endParaRPr lang="sk-SK" dirty="0"/>
          </a:p>
        </p:txBody>
      </p:sp>
      <p:pic>
        <p:nvPicPr>
          <p:cNvPr id="7" name="Obrázok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9884" y="4716000"/>
            <a:ext cx="3092470" cy="2142000"/>
          </a:xfrm>
          <a:prstGeom prst="rect">
            <a:avLst/>
          </a:prstGeom>
        </p:spPr>
      </p:pic>
      <p:pic>
        <p:nvPicPr>
          <p:cNvPr id="10" name="Obrázo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453631">
            <a:off x="5682354" y="5034525"/>
            <a:ext cx="3038475" cy="1504950"/>
          </a:xfrm>
          <a:prstGeom prst="rect">
            <a:avLst/>
          </a:prstGeom>
        </p:spPr>
      </p:pic>
      <p:pic>
        <p:nvPicPr>
          <p:cNvPr id="11" name="Obrázok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46224" y="4861837"/>
            <a:ext cx="3267075" cy="1400175"/>
          </a:xfrm>
          <a:prstGeom prst="rect">
            <a:avLst/>
          </a:prstGeom>
        </p:spPr>
      </p:pic>
      <p:pic>
        <p:nvPicPr>
          <p:cNvPr id="12" name="Obrázok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8425" y="232496"/>
            <a:ext cx="2208047" cy="2046679"/>
          </a:xfrm>
          <a:prstGeom prst="rect">
            <a:avLst/>
          </a:prstGeom>
        </p:spPr>
      </p:pic>
      <p:pic>
        <p:nvPicPr>
          <p:cNvPr id="13" name="Obrázok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416820" y="257434"/>
            <a:ext cx="2396479" cy="1800355"/>
          </a:xfrm>
          <a:prstGeom prst="rect">
            <a:avLst/>
          </a:prstGeom>
        </p:spPr>
      </p:pic>
    </p:spTree>
    <p:extLst>
      <p:ext uri="{BB962C8B-B14F-4D97-AF65-F5344CB8AC3E}">
        <p14:creationId xmlns:p14="http://schemas.microsoft.com/office/powerpoint/2010/main" xmlns="" val="1032126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cap="none" dirty="0" smtClean="0"/>
              <a:t>Ďakujem za pozornosť</a:t>
            </a:r>
            <a:endParaRPr lang="sk-SK" cap="none" dirty="0"/>
          </a:p>
        </p:txBody>
      </p:sp>
      <p:sp>
        <p:nvSpPr>
          <p:cNvPr id="3" name="Podnadpis 2"/>
          <p:cNvSpPr>
            <a:spLocks noGrp="1"/>
          </p:cNvSpPr>
          <p:nvPr>
            <p:ph type="subTitle" idx="1"/>
          </p:nvPr>
        </p:nvSpPr>
        <p:spPr/>
        <p:txBody>
          <a:bodyPr>
            <a:normAutofit fontScale="92500" lnSpcReduction="10000"/>
          </a:bodyPr>
          <a:lstStyle/>
          <a:p>
            <a:r>
              <a:rPr lang="sk-SK" cap="none" dirty="0" smtClean="0"/>
              <a:t>Zdroj: </a:t>
            </a:r>
            <a:r>
              <a:rPr lang="sk-SK" cap="none" dirty="0"/>
              <a:t>https://ecohero.sk/obnovitelne-zdroje-energie/</a:t>
            </a:r>
          </a:p>
          <a:p>
            <a:endParaRPr lang="sk-SK" cap="none" dirty="0" smtClean="0">
              <a:solidFill>
                <a:schemeClr val="tx1"/>
              </a:solidFill>
              <a:latin typeface="+mj-lt"/>
            </a:endParaRPr>
          </a:p>
          <a:p>
            <a:r>
              <a:rPr lang="sk-SK" cap="none" dirty="0" smtClean="0">
                <a:solidFill>
                  <a:schemeClr val="tx1"/>
                </a:solidFill>
                <a:latin typeface="+mj-lt"/>
              </a:rPr>
              <a:t>Karolína </a:t>
            </a:r>
            <a:r>
              <a:rPr lang="sk-SK" cap="none" dirty="0" err="1" smtClean="0">
                <a:solidFill>
                  <a:schemeClr val="tx1"/>
                </a:solidFill>
                <a:latin typeface="+mj-lt"/>
              </a:rPr>
              <a:t>Troppová</a:t>
            </a:r>
            <a:r>
              <a:rPr lang="sk-SK" cap="none" dirty="0" smtClean="0">
                <a:solidFill>
                  <a:schemeClr val="tx1"/>
                </a:solidFill>
                <a:latin typeface="+mj-lt"/>
              </a:rPr>
              <a:t> </a:t>
            </a:r>
            <a:endParaRPr lang="sk-SK" cap="none" dirty="0">
              <a:solidFill>
                <a:schemeClr val="tx1"/>
              </a:solidFill>
              <a:latin typeface="+mj-lt"/>
            </a:endParaRPr>
          </a:p>
        </p:txBody>
      </p:sp>
    </p:spTree>
    <p:extLst>
      <p:ext uri="{BB962C8B-B14F-4D97-AF65-F5344CB8AC3E}">
        <p14:creationId xmlns:p14="http://schemas.microsoft.com/office/powerpoint/2010/main" xmlns="" val="3030122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Kvapka">
  <a:themeElements>
    <a:clrScheme name="Kvapk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Kvapk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v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Kvapka</Template>
  <TotalTime>6915</TotalTime>
  <Words>285</Words>
  <Application>Microsoft Office PowerPoint</Application>
  <PresentationFormat>Vlastná</PresentationFormat>
  <Paragraphs>29</Paragraphs>
  <Slides>8</Slides>
  <Notes>0</Notes>
  <HiddenSlides>0</HiddenSlides>
  <MMClips>0</MMClips>
  <ScaleCrop>false</ScaleCrop>
  <HeadingPairs>
    <vt:vector size="4" baseType="variant">
      <vt:variant>
        <vt:lpstr>Motív</vt:lpstr>
      </vt:variant>
      <vt:variant>
        <vt:i4>1</vt:i4>
      </vt:variant>
      <vt:variant>
        <vt:lpstr>Nadpisy snímok</vt:lpstr>
      </vt:variant>
      <vt:variant>
        <vt:i4>8</vt:i4>
      </vt:variant>
    </vt:vector>
  </HeadingPairs>
  <TitlesOfParts>
    <vt:vector size="9" baseType="lpstr">
      <vt:lpstr>Kvapka</vt:lpstr>
      <vt:lpstr>Obnoviteľné zdroje energie verzus životné prostredie</vt:lpstr>
      <vt:lpstr>Vplyv obnoviteľných zdrojov energie na životné prostredie </vt:lpstr>
      <vt:lpstr>Slnečná/solárna energia</vt:lpstr>
      <vt:lpstr>Veterná príbojová a energia</vt:lpstr>
      <vt:lpstr>Geotermálna, vodíková energia a energia z biomasy</vt:lpstr>
      <vt:lpstr>Hydroelektrická a jadrová Energia </vt:lpstr>
      <vt:lpstr>Prečo sú obnoviteľné zdroje lepšie ? </vt:lpstr>
      <vt:lpstr>Ďakujem za pozornosť</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Obnoviteľné zdroje energie verzus životné prostredie</dc:title>
  <dc:creator>kajka</dc:creator>
  <cp:lastModifiedBy>zuzanka</cp:lastModifiedBy>
  <cp:revision>25</cp:revision>
  <dcterms:created xsi:type="dcterms:W3CDTF">2021-02-21T14:12:15Z</dcterms:created>
  <dcterms:modified xsi:type="dcterms:W3CDTF">2021-06-03T19:13:56Z</dcterms:modified>
</cp:coreProperties>
</file>