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93" r:id="rId5"/>
    <p:sldId id="263" r:id="rId6"/>
    <p:sldId id="260" r:id="rId7"/>
    <p:sldId id="264" r:id="rId8"/>
    <p:sldId id="272" r:id="rId9"/>
    <p:sldId id="287" r:id="rId10"/>
    <p:sldId id="277" r:id="rId11"/>
    <p:sldId id="268" r:id="rId12"/>
    <p:sldId id="288" r:id="rId13"/>
    <p:sldId id="294" r:id="rId14"/>
    <p:sldId id="289" r:id="rId15"/>
    <p:sldId id="295" r:id="rId16"/>
    <p:sldId id="286" r:id="rId17"/>
    <p:sldId id="290" r:id="rId18"/>
    <p:sldId id="275" r:id="rId19"/>
    <p:sldId id="291" r:id="rId20"/>
    <p:sldId id="270" r:id="rId21"/>
    <p:sldId id="292" r:id="rId22"/>
    <p:sldId id="265" r:id="rId23"/>
    <p:sldId id="278" r:id="rId24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939"/>
    <a:srgbClr val="9D0000"/>
    <a:srgbClr val="8D6347"/>
    <a:srgbClr val="FFF6E7"/>
    <a:srgbClr val="FFFFFF"/>
    <a:srgbClr val="60370F"/>
    <a:srgbClr val="8D6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=""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>
            <a:extLst>
              <a:ext uri="{FF2B5EF4-FFF2-40B4-BE49-F238E27FC236}">
                <a16:creationId xmlns=""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B32C40-8EB0-41F0-9DB7-3192DAA60224}" type="datetime1">
              <a:rPr lang="sk-SK" smtClean="0"/>
              <a:t>23. 11. 2021</a:t>
            </a:fld>
            <a:endParaRPr lang="sk-SK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=""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=""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59CD-746F-47D5-920E-D62B2A16C21C}" type="datetime1">
              <a:rPr lang="sk-SK" smtClean="0"/>
              <a:pPr/>
              <a:t>23. 11. 2021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b 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E59743-683C-4279-9E83-23C937C99CF6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015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412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2776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174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841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234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612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846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026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5515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738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4449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1981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7819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974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813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903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399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134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421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260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54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 descr="Poháre na stole">
            <a:extLst>
              <a:ext uri="{FF2B5EF4-FFF2-40B4-BE49-F238E27FC236}">
                <a16:creationId xmlns="" xmlns:a16="http://schemas.microsoft.com/office/drawing/2014/main" id="{8560CB95-F807-46B3-8A39-B650A8906A3F}"/>
              </a:ext>
            </a:extLst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7" name="Obdĺžnik 6" descr="Maska ťahu štetca">
            <a:extLst>
              <a:ext uri="{FF2B5EF4-FFF2-40B4-BE49-F238E27FC236}">
                <a16:creationId xmlns=""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238970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/>
            </a:lvl1pPr>
          </a:lstStyle>
          <a:p>
            <a:pPr rtl="0"/>
            <a:r>
              <a:rPr lang="sk-SK" noProof="0" dirty="0"/>
              <a:t>KLIKNITE </a:t>
            </a:r>
            <a:br>
              <a:rPr lang="sk-SK" noProof="0" dirty="0"/>
            </a:br>
            <a:r>
              <a:rPr lang="sk-SK" noProof="0" dirty="0"/>
              <a:t>A UPRAVTE NADPIS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924" y="5646875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C93A9C-4C77-47D8-B67C-7374ED464CF3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cxnSp>
        <p:nvCxnSpPr>
          <p:cNvPr id="12" name="Priama spojnica 11">
            <a:extLst>
              <a:ext uri="{FF2B5EF4-FFF2-40B4-BE49-F238E27FC236}">
                <a16:creationId xmlns=""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0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obrázka 14" descr="Vaše logo">
            <a:extLst>
              <a:ext uri="{FF2B5EF4-FFF2-40B4-BE49-F238E27FC236}">
                <a16:creationId xmlns="" xmlns:a16="http://schemas.microsoft.com/office/drawing/2014/main" id="{FC85CAB4-100C-489B-BC14-9A3F41B7EC8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dĺžnik 45" descr="Miesto ťahu štetca">
            <a:extLst>
              <a:ext uri="{FF2B5EF4-FFF2-40B4-BE49-F238E27FC236}">
                <a16:creationId xmlns=""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2" name="Obdĺžnik 51" descr="Miesto ťahu štetca">
            <a:extLst>
              <a:ext uri="{FF2B5EF4-FFF2-40B4-BE49-F238E27FC236}">
                <a16:creationId xmlns=""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0" name="Zástupný symbol textu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6452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62546-5BB7-4B22-B8E7-602311839877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37" name="Priama spojnica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Podnadpis 2">
            <a:extLst>
              <a:ext uri="{FF2B5EF4-FFF2-40B4-BE49-F238E27FC236}">
                <a16:creationId xmlns=""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41" name="Zástupný symbol textu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1" name="Zástupný symbol obrázka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1" name="Zástupný symbol textu 40">
            <a:extLst>
              <a:ext uri="{FF2B5EF4-FFF2-40B4-BE49-F238E27FC236}">
                <a16:creationId xmlns=""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12 345</a:t>
            </a:r>
          </a:p>
        </p:txBody>
      </p:sp>
      <p:sp>
        <p:nvSpPr>
          <p:cNvPr id="39" name="Zástupný symbol textu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64798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0" name="Zástupný symbol textu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3" name="Zástupný symbol textu 40">
            <a:extLst>
              <a:ext uri="{FF2B5EF4-FFF2-40B4-BE49-F238E27FC236}">
                <a16:creationId xmlns=""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6 780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uhy s čísl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 descr="Miesto ťahu štetca">
            <a:extLst>
              <a:ext uri="{FF2B5EF4-FFF2-40B4-BE49-F238E27FC236}">
                <a16:creationId xmlns=""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0" name="Zástupný symbol textu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36FBFF-90AD-4ADA-A913-6020B63654FE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37" name="Priama spojnica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Zástupný symbol textu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1" name="Zástupný symbol obrázka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9" name="Zástupný symbol textu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0" name="Zástupný symbol textu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3" name="Ovál 2">
            <a:extLst>
              <a:ext uri="{FF2B5EF4-FFF2-40B4-BE49-F238E27FC236}">
                <a16:creationId xmlns=""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19" name="Ovál 18">
            <a:extLst>
              <a:ext uri="{FF2B5EF4-FFF2-40B4-BE49-F238E27FC236}">
                <a16:creationId xmlns=""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20" name="Ovál 19">
            <a:extLst>
              <a:ext uri="{FF2B5EF4-FFF2-40B4-BE49-F238E27FC236}">
                <a16:creationId xmlns=""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22" name="Zástupný symbol textu 40">
            <a:extLst>
              <a:ext uri="{FF2B5EF4-FFF2-40B4-BE49-F238E27FC236}">
                <a16:creationId xmlns=""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3" name="Zástupný symbol textu 40">
            <a:extLst>
              <a:ext uri="{FF2B5EF4-FFF2-40B4-BE49-F238E27FC236}">
                <a16:creationId xmlns=""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8" name="Zástupný symbol textu 40">
            <a:extLst>
              <a:ext uri="{FF2B5EF4-FFF2-40B4-BE49-F238E27FC236}">
                <a16:creationId xmlns=""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29" y="2550122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5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100</a:t>
            </a:r>
          </a:p>
        </p:txBody>
      </p:sp>
      <p:sp>
        <p:nvSpPr>
          <p:cNvPr id="29" name="Zástupný symbol textu 40">
            <a:extLst>
              <a:ext uri="{FF2B5EF4-FFF2-40B4-BE49-F238E27FC236}">
                <a16:creationId xmlns=""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miliárd €</a:t>
            </a:r>
          </a:p>
        </p:txBody>
      </p:sp>
      <p:sp>
        <p:nvSpPr>
          <p:cNvPr id="32" name="Zástupný symbol textu 40">
            <a:extLst>
              <a:ext uri="{FF2B5EF4-FFF2-40B4-BE49-F238E27FC236}">
                <a16:creationId xmlns=""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868" y="2755270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50</a:t>
            </a:r>
          </a:p>
        </p:txBody>
      </p:sp>
      <p:sp>
        <p:nvSpPr>
          <p:cNvPr id="33" name="Zástupný symbol textu 40">
            <a:extLst>
              <a:ext uri="{FF2B5EF4-FFF2-40B4-BE49-F238E27FC236}">
                <a16:creationId xmlns=""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9868" y="3346179"/>
            <a:ext cx="1734798" cy="418706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miliárd €</a:t>
            </a:r>
          </a:p>
        </p:txBody>
      </p:sp>
      <p:sp>
        <p:nvSpPr>
          <p:cNvPr id="34" name="Zástupný symbol textu 40">
            <a:extLst>
              <a:ext uri="{FF2B5EF4-FFF2-40B4-BE49-F238E27FC236}">
                <a16:creationId xmlns=""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0" y="3060231"/>
            <a:ext cx="1529901" cy="477909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25</a:t>
            </a:r>
          </a:p>
        </p:txBody>
      </p:sp>
      <p:sp>
        <p:nvSpPr>
          <p:cNvPr id="35" name="Zástupný symbol textu 40">
            <a:extLst>
              <a:ext uri="{FF2B5EF4-FFF2-40B4-BE49-F238E27FC236}">
                <a16:creationId xmlns=""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miliárd €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52E173-860A-4EFE-9C58-09E38A603EAD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dnadpis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14" name="Zástupný symbol textu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0" name="Zástupný symbol textu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6" name="Zástupný symbol obsahu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ka gra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80661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306DE-003B-40D3-AE14-189C40EF6931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3" name="Obdĺžnik 12" descr="Miesto ťahu štetca">
            <a:extLst>
              <a:ext uri="{FF2B5EF4-FFF2-40B4-BE49-F238E27FC236}">
                <a16:creationId xmlns=""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Zástupný symbol textu 9" descr="Kvadrant s logami konkurentov">
            <a:extLst>
              <a:ext uri="{FF2B5EF4-FFF2-40B4-BE49-F238E27FC236}">
                <a16:creationId xmlns=""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sk-SK" noProof="0" dirty="0"/>
              <a:t>Pohodlnejšie</a:t>
            </a:r>
          </a:p>
        </p:txBody>
      </p:sp>
      <p:sp>
        <p:nvSpPr>
          <p:cNvPr id="17" name="Zástupný symbol textu 9" descr="Kvadrant s logami konkurentov">
            <a:extLst>
              <a:ext uri="{FF2B5EF4-FFF2-40B4-BE49-F238E27FC236}">
                <a16:creationId xmlns=""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sk-SK" noProof="0" dirty="0"/>
              <a:t>Menej pohodlné</a:t>
            </a:r>
          </a:p>
        </p:txBody>
      </p:sp>
      <p:sp>
        <p:nvSpPr>
          <p:cNvPr id="18" name="Zástupný symbol textu 9">
            <a:extLst>
              <a:ext uri="{FF2B5EF4-FFF2-40B4-BE49-F238E27FC236}">
                <a16:creationId xmlns=""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sk-SK" noProof="0" dirty="0"/>
              <a:t>Drahšie</a:t>
            </a:r>
          </a:p>
        </p:txBody>
      </p:sp>
      <p:sp>
        <p:nvSpPr>
          <p:cNvPr id="19" name="Zástupný symbol textu 9" descr="Kvadrant s logami konkurentov">
            <a:extLst>
              <a:ext uri="{FF2B5EF4-FFF2-40B4-BE49-F238E27FC236}">
                <a16:creationId xmlns=""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sk-SK" noProof="0" dirty="0"/>
              <a:t>Lacnejšie</a:t>
            </a:r>
          </a:p>
        </p:txBody>
      </p:sp>
      <p:sp>
        <p:nvSpPr>
          <p:cNvPr id="22" name="Zástupný symbol obrázka 11" descr="Kvadrant s logami konkurentov">
            <a:extLst>
              <a:ext uri="{FF2B5EF4-FFF2-40B4-BE49-F238E27FC236}">
                <a16:creationId xmlns=""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Konkurent 2</a:t>
            </a:r>
          </a:p>
          <a:p>
            <a:pPr rtl="0"/>
            <a:r>
              <a:rPr lang="sk-SK" noProof="0" dirty="0"/>
              <a:t>Logo</a:t>
            </a:r>
          </a:p>
        </p:txBody>
      </p:sp>
      <p:sp>
        <p:nvSpPr>
          <p:cNvPr id="23" name="Zástupný symbol obrázka 11" descr="Kvadrant s logami konkurentov">
            <a:extLst>
              <a:ext uri="{FF2B5EF4-FFF2-40B4-BE49-F238E27FC236}">
                <a16:creationId xmlns=""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Konkurent 1</a:t>
            </a:r>
          </a:p>
          <a:p>
            <a:pPr rtl="0"/>
            <a:r>
              <a:rPr lang="sk-SK" noProof="0" dirty="0"/>
              <a:t>Logo</a:t>
            </a:r>
          </a:p>
        </p:txBody>
      </p:sp>
      <p:sp>
        <p:nvSpPr>
          <p:cNvPr id="24" name="Zástupný symbol obrázka 11" descr="Kvadrant s logami konkurentov">
            <a:extLst>
              <a:ext uri="{FF2B5EF4-FFF2-40B4-BE49-F238E27FC236}">
                <a16:creationId xmlns=""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Konkurent 3</a:t>
            </a:r>
          </a:p>
          <a:p>
            <a:pPr rtl="0"/>
            <a:r>
              <a:rPr lang="sk-SK" noProof="0" dirty="0"/>
              <a:t>Logo</a:t>
            </a:r>
          </a:p>
        </p:txBody>
      </p:sp>
      <p:sp>
        <p:nvSpPr>
          <p:cNvPr id="25" name="Zástupný symbol obrázka 11" descr="Kvadrant s logami konkurentov">
            <a:extLst>
              <a:ext uri="{FF2B5EF4-FFF2-40B4-BE49-F238E27FC236}">
                <a16:creationId xmlns=""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Konkurent 4</a:t>
            </a:r>
          </a:p>
          <a:p>
            <a:pPr rtl="0"/>
            <a:r>
              <a:rPr lang="sk-SK" noProof="0" dirty="0"/>
              <a:t>Logo</a:t>
            </a:r>
          </a:p>
        </p:txBody>
      </p:sp>
      <p:sp>
        <p:nvSpPr>
          <p:cNvPr id="26" name="Zástupný symbol obrázka 11" descr="Kvadrant s logami konkurentov">
            <a:extLst>
              <a:ext uri="{FF2B5EF4-FFF2-40B4-BE49-F238E27FC236}">
                <a16:creationId xmlns=""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Konkurent 5</a:t>
            </a:r>
          </a:p>
          <a:p>
            <a:pPr rtl="0"/>
            <a:r>
              <a:rPr lang="sk-SK" noProof="0" dirty="0"/>
              <a:t>Logo</a:t>
            </a:r>
          </a:p>
        </p:txBody>
      </p:sp>
      <p:sp>
        <p:nvSpPr>
          <p:cNvPr id="27" name="Zástupný symbol obrázka 11" descr="Kvadrant s logami konkurentov">
            <a:extLst>
              <a:ext uri="{FF2B5EF4-FFF2-40B4-BE49-F238E27FC236}">
                <a16:creationId xmlns=""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Konkurent 6</a:t>
            </a:r>
          </a:p>
          <a:p>
            <a:pPr rtl="0"/>
            <a:r>
              <a:rPr lang="sk-SK" noProof="0" dirty="0"/>
              <a:t>Logo</a:t>
            </a:r>
          </a:p>
        </p:txBody>
      </p:sp>
      <p:sp>
        <p:nvSpPr>
          <p:cNvPr id="28" name="Zástupný symbol obrázka 14" descr="Kvadrant s logami konkurentov">
            <a:extLst>
              <a:ext uri="{FF2B5EF4-FFF2-40B4-BE49-F238E27FC236}">
                <a16:creationId xmlns="" xmlns:a16="http://schemas.microsoft.com/office/drawing/2014/main" id="{13F923C2-8EA1-4CAA-AD2F-96AD06CA898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Vaša</a:t>
            </a:r>
            <a:br>
              <a:rPr lang="sk-SK" noProof="0" dirty="0"/>
            </a:br>
            <a:r>
              <a:rPr lang="sk-SK" noProof="0" dirty="0"/>
              <a:t>Reštaurácia </a:t>
            </a:r>
            <a:br>
              <a:rPr lang="sk-SK" noProof="0" dirty="0"/>
            </a:br>
            <a:r>
              <a:rPr lang="sk-SK" noProof="0" dirty="0"/>
              <a:t>LOGO</a:t>
            </a:r>
          </a:p>
        </p:txBody>
      </p:sp>
      <p:cxnSp>
        <p:nvCxnSpPr>
          <p:cNvPr id="29" name="Rovná spojovacia šípka 28" descr="Kvadrant s logami konkurentov">
            <a:extLst>
              <a:ext uri="{FF2B5EF4-FFF2-40B4-BE49-F238E27FC236}">
                <a16:creationId xmlns=""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 descr="Kvadrant s logami konkurentov">
            <a:extLst>
              <a:ext uri="{FF2B5EF4-FFF2-40B4-BE49-F238E27FC236}">
                <a16:creationId xmlns=""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romi blok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ĺžnik 28">
            <a:extLst>
              <a:ext uri="{FF2B5EF4-FFF2-40B4-BE49-F238E27FC236}">
                <a16:creationId xmlns=""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39" name="Obdĺžnik 38">
            <a:extLst>
              <a:ext uri="{FF2B5EF4-FFF2-40B4-BE49-F238E27FC236}">
                <a16:creationId xmlns=""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34" name="Obdĺžnik 33">
            <a:extLst>
              <a:ext uri="{FF2B5EF4-FFF2-40B4-BE49-F238E27FC236}">
                <a16:creationId xmlns=""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4" name="Obdĺžnik 3">
            <a:extLst>
              <a:ext uri="{FF2B5EF4-FFF2-40B4-BE49-F238E27FC236}">
                <a16:creationId xmlns=""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C2EBE9-734F-4E74-A89F-4F714D6E2096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8" name="Zástupný symbol textu 12">
            <a:extLst>
              <a:ext uri="{FF2B5EF4-FFF2-40B4-BE49-F238E27FC236}">
                <a16:creationId xmlns=""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9" name="Zástupný symbol textu 3">
            <a:extLst>
              <a:ext uri="{FF2B5EF4-FFF2-40B4-BE49-F238E27FC236}">
                <a16:creationId xmlns=""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22" name="Podnadpis 2">
            <a:extLst>
              <a:ext uri="{FF2B5EF4-FFF2-40B4-BE49-F238E27FC236}">
                <a16:creationId xmlns=""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 dirty="0"/>
              <a:t>Kliknutím upravíte predlohu textu</a:t>
            </a:r>
          </a:p>
        </p:txBody>
      </p:sp>
      <p:sp>
        <p:nvSpPr>
          <p:cNvPr id="30" name="Obdĺžnik 29">
            <a:extLst>
              <a:ext uri="{FF2B5EF4-FFF2-40B4-BE49-F238E27FC236}">
                <a16:creationId xmlns=""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31" name="Zástupný symbol textu 12">
            <a:extLst>
              <a:ext uri="{FF2B5EF4-FFF2-40B4-BE49-F238E27FC236}">
                <a16:creationId xmlns=""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35" name="Obdĺžnik 34">
            <a:extLst>
              <a:ext uri="{FF2B5EF4-FFF2-40B4-BE49-F238E27FC236}">
                <a16:creationId xmlns=""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36" name="Zástupný symbol textu 12">
            <a:extLst>
              <a:ext uri="{FF2B5EF4-FFF2-40B4-BE49-F238E27FC236}">
                <a16:creationId xmlns=""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3" name="Zástupný symbol textu 3">
            <a:extLst>
              <a:ext uri="{FF2B5EF4-FFF2-40B4-BE49-F238E27FC236}">
                <a16:creationId xmlns=""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45" name="Zástupný symbol textu 3">
            <a:extLst>
              <a:ext uri="{FF2B5EF4-FFF2-40B4-BE49-F238E27FC236}">
                <a16:creationId xmlns=""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12" name="Zástupný symbol textu 11">
            <a:extLst>
              <a:ext uri="{FF2B5EF4-FFF2-40B4-BE49-F238E27FC236}">
                <a16:creationId xmlns=""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sk-SK" noProof="0" dirty="0"/>
              <a:t>Kliknutím upravíte predlohu textu</a:t>
            </a:r>
          </a:p>
        </p:txBody>
      </p:sp>
      <p:sp>
        <p:nvSpPr>
          <p:cNvPr id="46" name="Zástupný symbol textu 11">
            <a:extLst>
              <a:ext uri="{FF2B5EF4-FFF2-40B4-BE49-F238E27FC236}">
                <a16:creationId xmlns=""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sk-SK" noProof="0" dirty="0"/>
              <a:t>Kliknutím upravíte predlohu textu</a:t>
            </a:r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699EC-1DED-47F8-907F-B1D9702688A8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textu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0" name="Zástupný symbol textu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6" name="Zástupný symbol obsahu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ĺžnik 41" descr="Miesto ťahu štetca">
            <a:extLst>
              <a:ext uri="{FF2B5EF4-FFF2-40B4-BE49-F238E27FC236}">
                <a16:creationId xmlns=""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49" name="Priama spojnica 48">
            <a:extLst>
              <a:ext uri="{FF2B5EF4-FFF2-40B4-BE49-F238E27FC236}">
                <a16:creationId xmlns=""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ál 45">
            <a:extLst>
              <a:ext uri="{FF2B5EF4-FFF2-40B4-BE49-F238E27FC236}">
                <a16:creationId xmlns=""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47" name="Ovál 46">
            <a:extLst>
              <a:ext uri="{FF2B5EF4-FFF2-40B4-BE49-F238E27FC236}">
                <a16:creationId xmlns=""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48" name="Ovál 47">
            <a:extLst>
              <a:ext uri="{FF2B5EF4-FFF2-40B4-BE49-F238E27FC236}">
                <a16:creationId xmlns=""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45" name="Ovál 44">
            <a:extLst>
              <a:ext uri="{FF2B5EF4-FFF2-40B4-BE49-F238E27FC236}">
                <a16:creationId xmlns=""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43" name="Ovál 42">
            <a:extLst>
              <a:ext uri="{FF2B5EF4-FFF2-40B4-BE49-F238E27FC236}">
                <a16:creationId xmlns=""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4E7311-BDA3-40F9-B9C0-8AC0497E461A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dnadpis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5" name="Zástupný symbol textu 3">
            <a:extLst>
              <a:ext uri="{FF2B5EF4-FFF2-40B4-BE49-F238E27FC236}">
                <a16:creationId xmlns=""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7" name="Zástupný symbol textu 3">
            <a:extLst>
              <a:ext uri="{FF2B5EF4-FFF2-40B4-BE49-F238E27FC236}">
                <a16:creationId xmlns=""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18" name="Zástupný symbol textu 3">
            <a:extLst>
              <a:ext uri="{FF2B5EF4-FFF2-40B4-BE49-F238E27FC236}">
                <a16:creationId xmlns=""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ROK</a:t>
            </a:r>
          </a:p>
        </p:txBody>
      </p:sp>
      <p:sp>
        <p:nvSpPr>
          <p:cNvPr id="19" name="Zástupný symbol textu 3">
            <a:extLst>
              <a:ext uri="{FF2B5EF4-FFF2-40B4-BE49-F238E27FC236}">
                <a16:creationId xmlns=""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mesiac</a:t>
            </a:r>
          </a:p>
        </p:txBody>
      </p:sp>
      <p:sp>
        <p:nvSpPr>
          <p:cNvPr id="23" name="Zástupný symbol textu 3">
            <a:extLst>
              <a:ext uri="{FF2B5EF4-FFF2-40B4-BE49-F238E27FC236}">
                <a16:creationId xmlns=""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ROK</a:t>
            </a:r>
          </a:p>
        </p:txBody>
      </p:sp>
      <p:sp>
        <p:nvSpPr>
          <p:cNvPr id="24" name="Zástupný symbol textu 3">
            <a:extLst>
              <a:ext uri="{FF2B5EF4-FFF2-40B4-BE49-F238E27FC236}">
                <a16:creationId xmlns=""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mesiac</a:t>
            </a:r>
          </a:p>
        </p:txBody>
      </p:sp>
      <p:sp>
        <p:nvSpPr>
          <p:cNvPr id="26" name="Zástupný symbol textu 3">
            <a:extLst>
              <a:ext uri="{FF2B5EF4-FFF2-40B4-BE49-F238E27FC236}">
                <a16:creationId xmlns=""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ROK</a:t>
            </a:r>
          </a:p>
        </p:txBody>
      </p:sp>
      <p:sp>
        <p:nvSpPr>
          <p:cNvPr id="27" name="Zástupný symbol textu 3">
            <a:extLst>
              <a:ext uri="{FF2B5EF4-FFF2-40B4-BE49-F238E27FC236}">
                <a16:creationId xmlns=""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mesiac</a:t>
            </a:r>
          </a:p>
        </p:txBody>
      </p:sp>
      <p:sp>
        <p:nvSpPr>
          <p:cNvPr id="29" name="Zástupný symbol textu 3">
            <a:extLst>
              <a:ext uri="{FF2B5EF4-FFF2-40B4-BE49-F238E27FC236}">
                <a16:creationId xmlns=""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ROK</a:t>
            </a:r>
          </a:p>
        </p:txBody>
      </p:sp>
      <p:sp>
        <p:nvSpPr>
          <p:cNvPr id="30" name="Zástupný symbol textu 3">
            <a:extLst>
              <a:ext uri="{FF2B5EF4-FFF2-40B4-BE49-F238E27FC236}">
                <a16:creationId xmlns=""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mesiac</a:t>
            </a:r>
          </a:p>
        </p:txBody>
      </p:sp>
      <p:sp>
        <p:nvSpPr>
          <p:cNvPr id="32" name="Zástupný symbol textu 3">
            <a:extLst>
              <a:ext uri="{FF2B5EF4-FFF2-40B4-BE49-F238E27FC236}">
                <a16:creationId xmlns=""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ROK</a:t>
            </a:r>
          </a:p>
        </p:txBody>
      </p:sp>
      <p:sp>
        <p:nvSpPr>
          <p:cNvPr id="33" name="Zástupný symbol textu 3">
            <a:extLst>
              <a:ext uri="{FF2B5EF4-FFF2-40B4-BE49-F238E27FC236}">
                <a16:creationId xmlns=""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mesiac</a:t>
            </a:r>
          </a:p>
        </p:txBody>
      </p:sp>
      <p:sp>
        <p:nvSpPr>
          <p:cNvPr id="34" name="Zástupný objekt textu 3">
            <a:extLst>
              <a:ext uri="{FF2B5EF4-FFF2-40B4-BE49-F238E27FC236}">
                <a16:creationId xmlns=""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35" name="Zástupný symbol textu 3">
            <a:extLst>
              <a:ext uri="{FF2B5EF4-FFF2-40B4-BE49-F238E27FC236}">
                <a16:creationId xmlns=""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36" name="Zástupný objekt textu 3">
            <a:extLst>
              <a:ext uri="{FF2B5EF4-FFF2-40B4-BE49-F238E27FC236}">
                <a16:creationId xmlns=""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37" name="Zástupný symbol textu 3">
            <a:extLst>
              <a:ext uri="{FF2B5EF4-FFF2-40B4-BE49-F238E27FC236}">
                <a16:creationId xmlns=""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38" name="Zástupný objekt textu 3">
            <a:extLst>
              <a:ext uri="{FF2B5EF4-FFF2-40B4-BE49-F238E27FC236}">
                <a16:creationId xmlns=""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39" name="Zástupný symbol textu 3">
            <a:extLst>
              <a:ext uri="{FF2B5EF4-FFF2-40B4-BE49-F238E27FC236}">
                <a16:creationId xmlns=""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40" name="Zástupný objekt textu 3">
            <a:extLst>
              <a:ext uri="{FF2B5EF4-FFF2-40B4-BE49-F238E27FC236}">
                <a16:creationId xmlns=""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1" name="Zástupný symbol textu 3">
            <a:extLst>
              <a:ext uri="{FF2B5EF4-FFF2-40B4-BE49-F238E27FC236}">
                <a16:creationId xmlns=""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53905-97C0-4D87-917D-F1FA922AB445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ka tí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B2D284-A2C2-44F6-BA15-8546A26339F5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2" name="Obdĺžnik 11" descr="Miesto ťahu štetca">
            <a:extLst>
              <a:ext uri="{FF2B5EF4-FFF2-40B4-BE49-F238E27FC236}">
                <a16:creationId xmlns=""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Zástupný objekt textu 3">
            <a:extLst>
              <a:ext uri="{FF2B5EF4-FFF2-40B4-BE49-F238E27FC236}">
                <a16:creationId xmlns=""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5" name="Zástupný symbol textu 3">
            <a:extLst>
              <a:ext uri="{FF2B5EF4-FFF2-40B4-BE49-F238E27FC236}">
                <a16:creationId xmlns=""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505201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17" name="Zástupný symbol textu 3">
            <a:extLst>
              <a:ext uri="{FF2B5EF4-FFF2-40B4-BE49-F238E27FC236}">
                <a16:creationId xmlns=""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/>
          </p:nvPr>
        </p:nvSpPr>
        <p:spPr>
          <a:xfrm>
            <a:off x="1505201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noProof="0"/>
              <a:t>Kliknite sem a upravte štýly predlohy textu</a:t>
            </a:r>
          </a:p>
        </p:txBody>
      </p:sp>
      <p:sp>
        <p:nvSpPr>
          <p:cNvPr id="19" name="Obdĺžnik 18" descr="Miesto ťahu štetca">
            <a:extLst>
              <a:ext uri="{FF2B5EF4-FFF2-40B4-BE49-F238E27FC236}">
                <a16:creationId xmlns=""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3" name="Obdĺžnik 22" descr="Miesto ťahu štetca">
            <a:extLst>
              <a:ext uri="{FF2B5EF4-FFF2-40B4-BE49-F238E27FC236}">
                <a16:creationId xmlns=""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5" name="Zástupný objekt textu 3">
            <a:extLst>
              <a:ext uri="{FF2B5EF4-FFF2-40B4-BE49-F238E27FC236}">
                <a16:creationId xmlns=""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6" name="Zástupný objekt textu 3">
            <a:extLst>
              <a:ext uri="{FF2B5EF4-FFF2-40B4-BE49-F238E27FC236}">
                <a16:creationId xmlns=""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490800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noProof="0"/>
              <a:t>Kliknite sem a upravte štýly predlohy textu</a:t>
            </a:r>
          </a:p>
        </p:txBody>
      </p:sp>
      <p:sp>
        <p:nvSpPr>
          <p:cNvPr id="27" name="Zástupný objekt textu 3">
            <a:extLst>
              <a:ext uri="{FF2B5EF4-FFF2-40B4-BE49-F238E27FC236}">
                <a16:creationId xmlns=""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8" name="Zástupný objekt textu 3">
            <a:extLst>
              <a:ext uri="{FF2B5EF4-FFF2-40B4-BE49-F238E27FC236}">
                <a16:creationId xmlns=""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835472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noProof="0"/>
              <a:t>Kliknite sem a upravte štýly predlohy textu</a:t>
            </a:r>
          </a:p>
        </p:txBody>
      </p:sp>
      <p:sp>
        <p:nvSpPr>
          <p:cNvPr id="29" name="Zástupný symbol obrázka 7">
            <a:extLst>
              <a:ext uri="{FF2B5EF4-FFF2-40B4-BE49-F238E27FC236}">
                <a16:creationId xmlns=""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5480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7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0" name="Zástupný symbol obrázka 7">
            <a:extLst>
              <a:ext uri="{FF2B5EF4-FFF2-40B4-BE49-F238E27FC236}">
                <a16:creationId xmlns=""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5480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7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1" name="Zástupný symbol obrázka 7">
            <a:extLst>
              <a:ext uri="{FF2B5EF4-FFF2-40B4-BE49-F238E27FC236}">
                <a16:creationId xmlns=""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5480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7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2" name="Zástupný symbol textu 3">
            <a:extLst>
              <a:ext uri="{FF2B5EF4-FFF2-40B4-BE49-F238E27FC236}">
                <a16:creationId xmlns=""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90800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  <p:sp>
        <p:nvSpPr>
          <p:cNvPr id="33" name="Zástupný symbol textu 3">
            <a:extLst>
              <a:ext uri="{FF2B5EF4-FFF2-40B4-BE49-F238E27FC236}">
                <a16:creationId xmlns=""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35472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Predloha textu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ľká snímka tí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8A398-5FB7-4807-A56F-4A557C58154F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dnadpis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4" name="Obdĺžnik 43" descr="Miesto ťahu štetca">
            <a:extLst>
              <a:ext uri="{FF2B5EF4-FFF2-40B4-BE49-F238E27FC236}">
                <a16:creationId xmlns=""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0" name="Zástupný objekt textu 3">
            <a:extLst>
              <a:ext uri="{FF2B5EF4-FFF2-40B4-BE49-F238E27FC236}">
                <a16:creationId xmlns=""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2282288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2" name="Zástupný objekt textu 3">
            <a:extLst>
              <a:ext uri="{FF2B5EF4-FFF2-40B4-BE49-F238E27FC236}">
                <a16:creationId xmlns=""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3" name="Obdĺžnik 52" descr="Miesto ťahu štetca">
            <a:extLst>
              <a:ext uri="{FF2B5EF4-FFF2-40B4-BE49-F238E27FC236}">
                <a16:creationId xmlns=""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4" name="Zástupný objekt textu 3">
            <a:extLst>
              <a:ext uri="{FF2B5EF4-FFF2-40B4-BE49-F238E27FC236}">
                <a16:creationId xmlns=""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2282288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6" name="Zástupný objekt textu 3">
            <a:extLst>
              <a:ext uri="{FF2B5EF4-FFF2-40B4-BE49-F238E27FC236}">
                <a16:creationId xmlns=""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7" name="Obdĺžnik 56" descr="Miesto ťahu štetca">
            <a:extLst>
              <a:ext uri="{FF2B5EF4-FFF2-40B4-BE49-F238E27FC236}">
                <a16:creationId xmlns=""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8" name="Zástupný objekt textu 3">
            <a:extLst>
              <a:ext uri="{FF2B5EF4-FFF2-40B4-BE49-F238E27FC236}">
                <a16:creationId xmlns=""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5853974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0" name="Zástupný objekt textu 3">
            <a:extLst>
              <a:ext uri="{FF2B5EF4-FFF2-40B4-BE49-F238E27FC236}">
                <a16:creationId xmlns=""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1" name="Obdĺžnik 60" descr="Miesto ťahu štetca">
            <a:extLst>
              <a:ext uri="{FF2B5EF4-FFF2-40B4-BE49-F238E27FC236}">
                <a16:creationId xmlns=""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2" name="Zástupný objekt textu 3">
            <a:extLst>
              <a:ext uri="{FF2B5EF4-FFF2-40B4-BE49-F238E27FC236}">
                <a16:creationId xmlns=""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/>
          </p:nvPr>
        </p:nvSpPr>
        <p:spPr>
          <a:xfrm>
            <a:off x="5853974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4" name="Zástupný objekt textu 3">
            <a:extLst>
              <a:ext uri="{FF2B5EF4-FFF2-40B4-BE49-F238E27FC236}">
                <a16:creationId xmlns=""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5" name="Obdĺžnik 64" descr="Miesto ťahu štetca">
            <a:extLst>
              <a:ext uri="{FF2B5EF4-FFF2-40B4-BE49-F238E27FC236}">
                <a16:creationId xmlns=""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6" name="Zástupný objekt textu 3">
            <a:extLst>
              <a:ext uri="{FF2B5EF4-FFF2-40B4-BE49-F238E27FC236}">
                <a16:creationId xmlns=""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/>
          </p:nvPr>
        </p:nvSpPr>
        <p:spPr>
          <a:xfrm>
            <a:off x="9445429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8" name="Zástupný objekt textu 3">
            <a:extLst>
              <a:ext uri="{FF2B5EF4-FFF2-40B4-BE49-F238E27FC236}">
                <a16:creationId xmlns=""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9" name="Obdĺžnik 68" descr="Miesto ťahu štetca">
            <a:extLst>
              <a:ext uri="{FF2B5EF4-FFF2-40B4-BE49-F238E27FC236}">
                <a16:creationId xmlns=""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70" name="Zástupný objekt textu 3">
            <a:extLst>
              <a:ext uri="{FF2B5EF4-FFF2-40B4-BE49-F238E27FC236}">
                <a16:creationId xmlns=""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/>
          </p:nvPr>
        </p:nvSpPr>
        <p:spPr>
          <a:xfrm>
            <a:off x="9445429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72" name="Zástupný objekt textu 3">
            <a:extLst>
              <a:ext uri="{FF2B5EF4-FFF2-40B4-BE49-F238E27FC236}">
                <a16:creationId xmlns=""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73" name="Zástupný symbol obrázka 3">
            <a:extLst>
              <a:ext uri="{FF2B5EF4-FFF2-40B4-BE49-F238E27FC236}">
                <a16:creationId xmlns=""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75" name="Zástupný symbol obrázka 3">
            <a:extLst>
              <a:ext uri="{FF2B5EF4-FFF2-40B4-BE49-F238E27FC236}">
                <a16:creationId xmlns=""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78" name="Zástupný symbol obrázka 3">
            <a:extLst>
              <a:ext uri="{FF2B5EF4-FFF2-40B4-BE49-F238E27FC236}">
                <a16:creationId xmlns=""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79" name="Zástupný symbol obrázka 3">
            <a:extLst>
              <a:ext uri="{FF2B5EF4-FFF2-40B4-BE49-F238E27FC236}">
                <a16:creationId xmlns=""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80" name="Zástupný symbol obrázka 3">
            <a:extLst>
              <a:ext uri="{FF2B5EF4-FFF2-40B4-BE49-F238E27FC236}">
                <a16:creationId xmlns=""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81" name="Zástupný symbol obrázka 3">
            <a:extLst>
              <a:ext uri="{FF2B5EF4-FFF2-40B4-BE49-F238E27FC236}">
                <a16:creationId xmlns=""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 descr="Reštauračný stôl">
            <a:extLst>
              <a:ext uri="{FF2B5EF4-FFF2-40B4-BE49-F238E27FC236}">
                <a16:creationId xmlns="" xmlns:a16="http://schemas.microsoft.com/office/drawing/2014/main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>
              <a:solidFill>
                <a:srgbClr val="FFFFFF"/>
              </a:solidFill>
            </a:endParaRPr>
          </a:p>
        </p:txBody>
      </p:sp>
      <p:sp>
        <p:nvSpPr>
          <p:cNvPr id="8" name="Obdĺžnik 7" descr="Miesto ťahu štetca">
            <a:extLst>
              <a:ext uri="{FF2B5EF4-FFF2-40B4-BE49-F238E27FC236}">
                <a16:creationId xmlns=""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Zástupný symbol obrázka 14" descr="Vaše logo">
            <a:extLst>
              <a:ext uri="{FF2B5EF4-FFF2-40B4-BE49-F238E27FC236}">
                <a16:creationId xmlns="" xmlns:a16="http://schemas.microsoft.com/office/drawing/2014/main" id="{8D7231FC-3A25-45B8-B883-4F6A0FC02B8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fld id="{62A7D130-5FE2-4F85-B356-A595BDD8FED4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=""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11" name="Priama spojnica 10">
            <a:extLst>
              <a:ext uri="{FF2B5EF4-FFF2-40B4-BE49-F238E27FC236}">
                <a16:creationId xmlns=""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 dirty="0"/>
              <a:t>Štýl predlohy podnadpisov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=""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rtlCol="0" anchor="b" anchorCtr="0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sk-SK" noProof="0" dirty="0"/>
              <a:t>KLIKNITE </a:t>
            </a:r>
            <a:br>
              <a:rPr lang="sk-SK" noProof="0" dirty="0"/>
            </a:br>
            <a:r>
              <a:rPr lang="sk-SK" noProof="0" dirty="0"/>
              <a:t>A UPRAVTE NADPIS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ka koláčového gra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619F6-23CB-4070-B7DA-46EAC6E24391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dnadpis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59" name="Obdĺžnik 58" descr="Miesto ťahu štetca">
            <a:extLst>
              <a:ext uri="{FF2B5EF4-FFF2-40B4-BE49-F238E27FC236}">
                <a16:creationId xmlns=""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3" name="Zástupný symbol textu 3">
            <a:extLst>
              <a:ext uri="{FF2B5EF4-FFF2-40B4-BE49-F238E27FC236}">
                <a16:creationId xmlns=""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2 000 000 </a:t>
            </a:r>
            <a:r>
              <a:rPr lang="sk-SK" dirty="0"/>
              <a:t>€</a:t>
            </a:r>
            <a:endParaRPr lang="sk-SK" noProof="0" dirty="0"/>
          </a:p>
        </p:txBody>
      </p:sp>
      <p:sp>
        <p:nvSpPr>
          <p:cNvPr id="74" name="Zástupný symbol textu 3">
            <a:extLst>
              <a:ext uri="{FF2B5EF4-FFF2-40B4-BE49-F238E27FC236}">
                <a16:creationId xmlns=""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76" name="Zástupný symbol textu 3">
            <a:extLst>
              <a:ext uri="{FF2B5EF4-FFF2-40B4-BE49-F238E27FC236}">
                <a16:creationId xmlns=""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2 000 000 </a:t>
            </a:r>
            <a:r>
              <a:rPr lang="sk-SK" dirty="0"/>
              <a:t>€</a:t>
            </a:r>
            <a:endParaRPr lang="sk-SK" noProof="0" dirty="0"/>
          </a:p>
        </p:txBody>
      </p:sp>
      <p:sp>
        <p:nvSpPr>
          <p:cNvPr id="77" name="Zástupný symbol textu 3">
            <a:extLst>
              <a:ext uri="{FF2B5EF4-FFF2-40B4-BE49-F238E27FC236}">
                <a16:creationId xmlns=""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82" name="Zástupný symbol textu 3">
            <a:extLst>
              <a:ext uri="{FF2B5EF4-FFF2-40B4-BE49-F238E27FC236}">
                <a16:creationId xmlns=""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1 500 000 </a:t>
            </a:r>
            <a:r>
              <a:rPr lang="sk-SK" dirty="0"/>
              <a:t>€</a:t>
            </a:r>
            <a:endParaRPr lang="sk-SK" noProof="0" dirty="0"/>
          </a:p>
        </p:txBody>
      </p:sp>
      <p:sp>
        <p:nvSpPr>
          <p:cNvPr id="83" name="Zástupný objekt textu 3">
            <a:extLst>
              <a:ext uri="{FF2B5EF4-FFF2-40B4-BE49-F238E27FC236}">
                <a16:creationId xmlns=""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84" name="Zástupný symbol textu 3">
            <a:extLst>
              <a:ext uri="{FF2B5EF4-FFF2-40B4-BE49-F238E27FC236}">
                <a16:creationId xmlns=""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2 500 000 </a:t>
            </a:r>
            <a:r>
              <a:rPr lang="sk-SK" dirty="0"/>
              <a:t>€</a:t>
            </a:r>
            <a:endParaRPr lang="sk-SK" noProof="0" dirty="0"/>
          </a:p>
        </p:txBody>
      </p:sp>
      <p:sp>
        <p:nvSpPr>
          <p:cNvPr id="85" name="Zástupný objekt textu 3">
            <a:extLst>
              <a:ext uri="{FF2B5EF4-FFF2-40B4-BE49-F238E27FC236}">
                <a16:creationId xmlns=""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86" name="Zástupný symbol textu 3">
            <a:extLst>
              <a:ext uri="{FF2B5EF4-FFF2-40B4-BE49-F238E27FC236}">
                <a16:creationId xmlns=""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3 200 000 </a:t>
            </a:r>
            <a:r>
              <a:rPr lang="sk-SK" dirty="0"/>
              <a:t>€</a:t>
            </a:r>
            <a:endParaRPr lang="sk-SK" noProof="0" dirty="0"/>
          </a:p>
        </p:txBody>
      </p:sp>
      <p:sp>
        <p:nvSpPr>
          <p:cNvPr id="87" name="Zástupný symbol textu 3">
            <a:extLst>
              <a:ext uri="{FF2B5EF4-FFF2-40B4-BE49-F238E27FC236}">
                <a16:creationId xmlns=""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cxnSp>
        <p:nvCxnSpPr>
          <p:cNvPr id="88" name="Priama spojnica 87">
            <a:extLst>
              <a:ext uri="{FF2B5EF4-FFF2-40B4-BE49-F238E27FC236}">
                <a16:creationId xmlns=""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riama spojnica 88">
            <a:extLst>
              <a:ext uri="{FF2B5EF4-FFF2-40B4-BE49-F238E27FC236}">
                <a16:creationId xmlns=""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riama spojnica 89">
            <a:extLst>
              <a:ext uri="{FF2B5EF4-FFF2-40B4-BE49-F238E27FC236}">
                <a16:creationId xmlns=""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riama spojnica 90">
            <a:extLst>
              <a:ext uri="{FF2B5EF4-FFF2-40B4-BE49-F238E27FC236}">
                <a16:creationId xmlns=""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riama spojnica 91">
            <a:extLst>
              <a:ext uri="{FF2B5EF4-FFF2-40B4-BE49-F238E27FC236}">
                <a16:creationId xmlns=""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ástupný graf 3" descr="Graf financovania">
            <a:extLst>
              <a:ext uri="{FF2B5EF4-FFF2-40B4-BE49-F238E27FC236}">
                <a16:creationId xmlns=""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Ak chcete pridať graf, kliknite na ikonu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 descr="Pohár, šálky a riady na stole">
            <a:extLst>
              <a:ext uri="{FF2B5EF4-FFF2-40B4-BE49-F238E27FC236}">
                <a16:creationId xmlns="" xmlns:a16="http://schemas.microsoft.com/office/drawing/2014/main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Obdĺžnik 10" descr="Maska ťahu štetca">
            <a:extLst>
              <a:ext uri="{FF2B5EF4-FFF2-40B4-BE49-F238E27FC236}">
                <a16:creationId xmlns=""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k-SK" noProof="0" dirty="0"/>
              <a:t>KLIKNITE SEM A UPRAVTE 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/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10" name="Ovál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3" name="Priama spojnica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obrázka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ka Ď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ĺžnik 15" descr="Poháre na stole">
            <a:extLst>
              <a:ext uri="{FF2B5EF4-FFF2-40B4-BE49-F238E27FC236}">
                <a16:creationId xmlns="" xmlns:a16="http://schemas.microsoft.com/office/drawing/2014/main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 descr="Maska ťahu štetca">
            <a:extLst>
              <a:ext uri="{FF2B5EF4-FFF2-40B4-BE49-F238E27FC236}">
                <a16:creationId xmlns=""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7" name="Rozloženie nadpisu Ďakujeme">
            <a:extLst>
              <a:ext uri="{FF2B5EF4-FFF2-40B4-BE49-F238E27FC236}">
                <a16:creationId xmlns=""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ĎAKUJEME!</a:t>
            </a:r>
          </a:p>
        </p:txBody>
      </p:sp>
      <p:cxnSp>
        <p:nvCxnSpPr>
          <p:cNvPr id="18" name="Priama spojnica 17">
            <a:extLst>
              <a:ext uri="{FF2B5EF4-FFF2-40B4-BE49-F238E27FC236}">
                <a16:creationId xmlns=""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obrázka 14" descr="Vaše logo">
            <a:extLst>
              <a:ext uri="{FF2B5EF4-FFF2-40B4-BE49-F238E27FC236}">
                <a16:creationId xmlns="" xmlns:a16="http://schemas.microsoft.com/office/drawing/2014/main" id="{DE1A1E87-77E1-4901-A7FE-5FFA9F5B4BB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0" name="Zástupný symbol textu 10">
            <a:extLst>
              <a:ext uri="{FF2B5EF4-FFF2-40B4-BE49-F238E27FC236}">
                <a16:creationId xmlns=""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Meno rečníka</a:t>
            </a:r>
          </a:p>
        </p:txBody>
      </p:sp>
      <p:sp>
        <p:nvSpPr>
          <p:cNvPr id="21" name="Zástupný symbol textu 10">
            <a:extLst>
              <a:ext uri="{FF2B5EF4-FFF2-40B4-BE49-F238E27FC236}">
                <a16:creationId xmlns=""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E-mail:</a:t>
            </a:r>
          </a:p>
        </p:txBody>
      </p:sp>
      <p:sp>
        <p:nvSpPr>
          <p:cNvPr id="22" name="Zástupný symbol textu 10">
            <a:extLst>
              <a:ext uri="{FF2B5EF4-FFF2-40B4-BE49-F238E27FC236}">
                <a16:creationId xmlns=""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2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23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e-mailrecnika@webovalokalita.com</a:t>
            </a:r>
          </a:p>
        </p:txBody>
      </p:sp>
      <p:sp>
        <p:nvSpPr>
          <p:cNvPr id="23" name="Zástupný symbol textu 10">
            <a:extLst>
              <a:ext uri="{FF2B5EF4-FFF2-40B4-BE49-F238E27FC236}">
                <a16:creationId xmlns=""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Telefón:</a:t>
            </a:r>
          </a:p>
        </p:txBody>
      </p:sp>
      <p:sp>
        <p:nvSpPr>
          <p:cNvPr id="24" name="Zástupný symbol textu 10">
            <a:extLst>
              <a:ext uri="{FF2B5EF4-FFF2-40B4-BE49-F238E27FC236}">
                <a16:creationId xmlns=""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+421 888 999-000-11</a:t>
            </a:r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=""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" name="Obdĺžnik 5" descr="Maska ťahu štetca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dátumu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1F2A88B-A113-403B-92AC-37311EABD216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=""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8" name="Ovál 7">
            <a:extLst>
              <a:ext uri="{FF2B5EF4-FFF2-40B4-BE49-F238E27FC236}">
                <a16:creationId xmlns=""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Zástupný symbol obrázka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cxnSp>
        <p:nvCxnSpPr>
          <p:cNvPr id="14" name="Priama spojnica 13">
            <a:extLst>
              <a:ext uri="{FF2B5EF4-FFF2-40B4-BE49-F238E27FC236}">
                <a16:creationId xmlns=""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ka citát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FC9F07-651A-48B3-B02F-68A20B520109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4" name="Obdĺžnik 23" descr="Miesto ťahu štetca">
            <a:extLst>
              <a:ext uri="{FF2B5EF4-FFF2-40B4-BE49-F238E27FC236}">
                <a16:creationId xmlns=""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4" name="Zástupný symbol textu 3">
            <a:extLst>
              <a:ext uri="{FF2B5EF4-FFF2-40B4-BE49-F238E27FC236}">
                <a16:creationId xmlns=""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906157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36" name="Zástupný symbol textu 3">
            <a:extLst>
              <a:ext uri="{FF2B5EF4-FFF2-40B4-BE49-F238E27FC236}">
                <a16:creationId xmlns=""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</p:txBody>
      </p:sp>
      <p:sp>
        <p:nvSpPr>
          <p:cNvPr id="37" name="Zástupný objekt textu 3">
            <a:extLst>
              <a:ext uri="{FF2B5EF4-FFF2-40B4-BE49-F238E27FC236}">
                <a16:creationId xmlns=""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8906157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cxnSp>
        <p:nvCxnSpPr>
          <p:cNvPr id="38" name="Priama spojnica 37">
            <a:extLst>
              <a:ext uri="{FF2B5EF4-FFF2-40B4-BE49-F238E27FC236}">
                <a16:creationId xmlns=""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Obdĺžnik 38" descr="Miesto ťahu štetca">
            <a:extLst>
              <a:ext uri="{FF2B5EF4-FFF2-40B4-BE49-F238E27FC236}">
                <a16:creationId xmlns=""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40" name="Zástupný objekt textu 3">
            <a:extLst>
              <a:ext uri="{FF2B5EF4-FFF2-40B4-BE49-F238E27FC236}">
                <a16:creationId xmlns=""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/>
          </p:nvPr>
        </p:nvSpPr>
        <p:spPr>
          <a:xfrm>
            <a:off x="8906157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2" name="Zástupný symbol textu 3">
            <a:extLst>
              <a:ext uri="{FF2B5EF4-FFF2-40B4-BE49-F238E27FC236}">
                <a16:creationId xmlns=""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</p:txBody>
      </p:sp>
      <p:sp>
        <p:nvSpPr>
          <p:cNvPr id="43" name="Zástupný objekt textu 3">
            <a:extLst>
              <a:ext uri="{FF2B5EF4-FFF2-40B4-BE49-F238E27FC236}">
                <a16:creationId xmlns=""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/>
          </p:nvPr>
        </p:nvSpPr>
        <p:spPr>
          <a:xfrm>
            <a:off x="8906157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4" name="Zástupný symbol obrázka 7">
            <a:extLst>
              <a:ext uri="{FF2B5EF4-FFF2-40B4-BE49-F238E27FC236}">
                <a16:creationId xmlns=""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6" name="Zástupný symbol obrázka 7">
            <a:extLst>
              <a:ext uri="{FF2B5EF4-FFF2-40B4-BE49-F238E27FC236}">
                <a16:creationId xmlns=""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ypy textovéh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50421F-0F42-4DD0-A0F5-9F86EC332851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dnadpis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7" name="Zástupný objekt textu 3">
            <a:extLst>
              <a:ext uri="{FF2B5EF4-FFF2-40B4-BE49-F238E27FC236}">
                <a16:creationId xmlns=""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8" name="Zástupný symbol textu 12">
            <a:extLst>
              <a:ext uri="{FF2B5EF4-FFF2-40B4-BE49-F238E27FC236}">
                <a16:creationId xmlns=""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/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/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/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/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/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ablóna telefó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 descr="Miesto ťahu štetca">
            <a:extLst>
              <a:ext uri="{FF2B5EF4-FFF2-40B4-BE49-F238E27FC236}">
                <a16:creationId xmlns=""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k-SK" noProof="0" dirty="0"/>
              <a:t>  </a:t>
            </a:r>
          </a:p>
        </p:txBody>
      </p:sp>
      <p:sp>
        <p:nvSpPr>
          <p:cNvPr id="8" name="Ovál 7">
            <a:extLst>
              <a:ext uri="{FF2B5EF4-FFF2-40B4-BE49-F238E27FC236}">
                <a16:creationId xmlns=""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4" name="Ovál 3">
            <a:extLst>
              <a:ext uri="{FF2B5EF4-FFF2-40B4-BE49-F238E27FC236}">
                <a16:creationId xmlns=""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91926-FA52-4B9D-A002-F1DAAE2FF7C3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8" name="Obdĺžnik 17">
            <a:extLst>
              <a:ext uri="{FF2B5EF4-FFF2-40B4-BE49-F238E27FC236}">
                <a16:creationId xmlns=""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Zástupný symbol obrázka 11" descr="Pizza na stole">
            <a:extLst>
              <a:ext uri="{FF2B5EF4-FFF2-40B4-BE49-F238E27FC236}">
                <a16:creationId xmlns=""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2" name="Obdĺžnik 21">
            <a:extLst>
              <a:ext uri="{FF2B5EF4-FFF2-40B4-BE49-F238E27FC236}">
                <a16:creationId xmlns=""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3" name="Zástupný symbol obrázka 14">
            <a:extLst>
              <a:ext uri="{FF2B5EF4-FFF2-40B4-BE49-F238E27FC236}">
                <a16:creationId xmlns=""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4" name="Zástupný objekt textu 3">
            <a:extLst>
              <a:ext uri="{FF2B5EF4-FFF2-40B4-BE49-F238E27FC236}">
                <a16:creationId xmlns=""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048217"/>
            <a:ext cx="238524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7" name="Zástupný symbol textu 3">
            <a:extLst>
              <a:ext uri="{FF2B5EF4-FFF2-40B4-BE49-F238E27FC236}">
                <a16:creationId xmlns=""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en-US" sz="1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Štýly predlohy textu</a:t>
            </a:r>
          </a:p>
        </p:txBody>
      </p:sp>
      <p:sp>
        <p:nvSpPr>
          <p:cNvPr id="28" name="Zástupný objekt textu 3">
            <a:extLst>
              <a:ext uri="{FF2B5EF4-FFF2-40B4-BE49-F238E27FC236}">
                <a16:creationId xmlns=""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31" name="Zástupný symbol textu 3">
            <a:extLst>
              <a:ext uri="{FF2B5EF4-FFF2-40B4-BE49-F238E27FC236}">
                <a16:creationId xmlns=""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en-US" sz="1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Štýly predlohy textu</a:t>
            </a:r>
          </a:p>
        </p:txBody>
      </p:sp>
      <p:sp>
        <p:nvSpPr>
          <p:cNvPr id="33" name="Zástupný symbol obrázka 7">
            <a:extLst>
              <a:ext uri="{FF2B5EF4-FFF2-40B4-BE49-F238E27FC236}">
                <a16:creationId xmlns=""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4" name="Zástupný symbol obrázka 7">
            <a:extLst>
              <a:ext uri="{FF2B5EF4-FFF2-40B4-BE49-F238E27FC236}">
                <a16:creationId xmlns=""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>
            <a:extLst>
              <a:ext uri="{FF2B5EF4-FFF2-40B4-BE49-F238E27FC236}">
                <a16:creationId xmlns="" xmlns:a16="http://schemas.microsoft.com/office/drawing/2014/main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8CE1EB-C77F-4096-89A5-B8FCF93FB91D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3" name="Zástupný symbol päty 2">
            <a:extLst>
              <a:ext uri="{FF2B5EF4-FFF2-40B4-BE49-F238E27FC236}">
                <a16:creationId xmlns="" xmlns:a16="http://schemas.microsoft.com/office/drawing/2014/main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ý objekt čísla snímky 3">
            <a:extLst>
              <a:ext uri="{FF2B5EF4-FFF2-40B4-BE49-F238E27FC236}">
                <a16:creationId xmlns=""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 descr="Interiér reštaurácie">
            <a:extLst>
              <a:ext uri="{FF2B5EF4-FFF2-40B4-BE49-F238E27FC236}">
                <a16:creationId xmlns="" xmlns:a16="http://schemas.microsoft.com/office/drawing/2014/main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7" name="Obdĺžnik 6" descr="Maska ťahu štetca">
            <a:extLst>
              <a:ext uri="{FF2B5EF4-FFF2-40B4-BE49-F238E27FC236}">
                <a16:creationId xmlns=""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k-SK" noProof="0" dirty="0"/>
              <a:t>KLIKNITE SEM A UPRAVTE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=""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31C11C-E6F2-4A1C-8C14-4D9B1E6EFE65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=""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9" name="Ovál 8">
            <a:extLst>
              <a:ext uri="{FF2B5EF4-FFF2-40B4-BE49-F238E27FC236}">
                <a16:creationId xmlns=""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1" name="Priama spojnica 10">
            <a:extLst>
              <a:ext uri="{FF2B5EF4-FFF2-40B4-BE49-F238E27FC236}">
                <a16:creationId xmlns=""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obrázka 2">
            <a:extLst>
              <a:ext uri="{FF2B5EF4-FFF2-40B4-BE49-F238E27FC236}">
                <a16:creationId xmlns=""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 descr="Mladá muž pijúci kávu">
            <a:extLst>
              <a:ext uri="{FF2B5EF4-FFF2-40B4-BE49-F238E27FC236}">
                <a16:creationId xmlns="" xmlns:a16="http://schemas.microsoft.com/office/drawing/2014/main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 descr="Maska ťahu štetca">
            <a:extLst>
              <a:ext uri="{FF2B5EF4-FFF2-40B4-BE49-F238E27FC236}">
                <a16:creationId xmlns=""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10" name="Ovál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3" name="Priama spojnica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obrázka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 descr="Usmiata mladá žena s mobilným telefónom">
            <a:extLst>
              <a:ext uri="{FF2B5EF4-FFF2-40B4-BE49-F238E27FC236}">
                <a16:creationId xmlns="" xmlns:a16="http://schemas.microsoft.com/office/drawing/2014/main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 descr="Maska ťahu štetca">
            <a:extLst>
              <a:ext uri="{FF2B5EF4-FFF2-40B4-BE49-F238E27FC236}">
                <a16:creationId xmlns=""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7" name="Nadpis 25">
            <a:extLst>
              <a:ext uri="{FF2B5EF4-FFF2-40B4-BE49-F238E27FC236}">
                <a16:creationId xmlns=""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2" y="800100"/>
            <a:ext cx="5386748" cy="1223719"/>
          </a:xfrm>
        </p:spPr>
        <p:txBody>
          <a:bodyPr rtlCol="0" anchor="b" anchorCtr="0"/>
          <a:lstStyle>
            <a:lvl1pPr>
              <a:lnSpc>
                <a:spcPct val="80000"/>
              </a:lnSpc>
              <a:defRPr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668E43-69CB-49AB-871A-ACAC517AC42D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9" name="Zástupný symbol obrázka 2">
            <a:extLst>
              <a:ext uri="{FF2B5EF4-FFF2-40B4-BE49-F238E27FC236}">
                <a16:creationId xmlns=""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11" name="Ovál 10">
            <a:extLst>
              <a:ext uri="{FF2B5EF4-FFF2-40B4-BE49-F238E27FC236}">
                <a16:creationId xmlns=""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4" name="Priama spojnica 13">
            <a:extLst>
              <a:ext uri="{FF2B5EF4-FFF2-40B4-BE49-F238E27FC236}">
                <a16:creationId xmlns=""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obsahu 2">
            <a:extLst>
              <a:ext uri="{FF2B5EF4-FFF2-40B4-BE49-F238E27FC236}">
                <a16:creationId xmlns=""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 descr="Miesto ťahu štetca">
            <a:extLst>
              <a:ext uri="{FF2B5EF4-FFF2-40B4-BE49-F238E27FC236}">
                <a16:creationId xmlns="" xmlns:a16="http://schemas.microsoft.com/office/drawing/2014/main" id="{08C782C8-0805-4592-ADC0-CF3D28CFE0C4}"/>
              </a:ext>
            </a:extLst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Obdĺžnik 12" descr="Miesto ťahu štetca">
            <a:extLst>
              <a:ext uri="{FF2B5EF4-FFF2-40B4-BE49-F238E27FC236}">
                <a16:creationId xmlns="" xmlns:a16="http://schemas.microsoft.com/office/drawing/2014/main" id="{9867BBE4-E529-4F6E-BECB-86D66409ED65}"/>
              </a:ext>
            </a:extLst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56234E-5E26-412C-9CF5-6721E5F85DCC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7" name="Obdĺžnik 6" descr="Miesto ťahu štetca">
            <a:extLst>
              <a:ext uri="{FF2B5EF4-FFF2-40B4-BE49-F238E27FC236}">
                <a16:creationId xmlns="" xmlns:a16="http://schemas.microsoft.com/office/drawing/2014/main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 descr="Miesto ťahu štetca">
            <a:extLst>
              <a:ext uri="{FF2B5EF4-FFF2-40B4-BE49-F238E27FC236}">
                <a16:creationId xmlns="" xmlns:a16="http://schemas.microsoft.com/office/drawing/2014/main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6" name="Zástupný symbol obrázka 81" descr="Ikona pohára">
            <a:extLst>
              <a:ext uri="{FF2B5EF4-FFF2-40B4-BE49-F238E27FC236}">
                <a16:creationId xmlns=""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0" name="Ovál 19">
            <a:extLst>
              <a:ext uri="{FF2B5EF4-FFF2-40B4-BE49-F238E27FC236}">
                <a16:creationId xmlns=""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23" name="Zástupný symbol obrázka 81" descr="Ikona pohára">
            <a:extLst>
              <a:ext uri="{FF2B5EF4-FFF2-40B4-BE49-F238E27FC236}">
                <a16:creationId xmlns="" xmlns:a16="http://schemas.microsoft.com/office/drawing/2014/main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4" name="Ovál 23">
            <a:extLst>
              <a:ext uri="{FF2B5EF4-FFF2-40B4-BE49-F238E27FC236}">
                <a16:creationId xmlns="" xmlns:a16="http://schemas.microsoft.com/office/drawing/2014/main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33" name="Zástupný symbol obrázka 81" descr="Ikona pohára">
            <a:extLst>
              <a:ext uri="{FF2B5EF4-FFF2-40B4-BE49-F238E27FC236}">
                <a16:creationId xmlns=""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4" name="Ovál 33">
            <a:extLst>
              <a:ext uri="{FF2B5EF4-FFF2-40B4-BE49-F238E27FC236}">
                <a16:creationId xmlns=""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6453830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35" name="Zástupný symbol obrázka 81" descr="Ikona pohára">
            <a:extLst>
              <a:ext uri="{FF2B5EF4-FFF2-40B4-BE49-F238E27FC236}">
                <a16:creationId xmlns="" xmlns:a16="http://schemas.microsoft.com/office/drawing/2014/main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6" name="Ovál 35">
            <a:extLst>
              <a:ext uri="{FF2B5EF4-FFF2-40B4-BE49-F238E27FC236}">
                <a16:creationId xmlns="" xmlns:a16="http://schemas.microsoft.com/office/drawing/2014/main" id="{D41006D2-6E2A-4E2D-BFDD-0F4690FFAF18}"/>
              </a:ext>
            </a:extLst>
          </p:cNvPr>
          <p:cNvSpPr/>
          <p:nvPr userDrawn="1"/>
        </p:nvSpPr>
        <p:spPr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cxnSp>
        <p:nvCxnSpPr>
          <p:cNvPr id="37" name="Priama spojnica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Podnadpis 2">
            <a:extLst>
              <a:ext uri="{FF2B5EF4-FFF2-40B4-BE49-F238E27FC236}">
                <a16:creationId xmlns=""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41" name="Zástupný symbol textu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2" name="Zástupný symbol textu 40">
            <a:extLst>
              <a:ext uri="{FF2B5EF4-FFF2-40B4-BE49-F238E27FC236}">
                <a16:creationId xmlns=""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4" name="Zástupný symbol textu 40">
            <a:extLst>
              <a:ext uri="{FF2B5EF4-FFF2-40B4-BE49-F238E27FC236}">
                <a16:creationId xmlns="" xmlns:a16="http://schemas.microsoft.com/office/drawing/2014/main" id="{5B8A89D1-A311-4B44-88F9-A887EAC076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5" name="Zástupný symbol textu 40">
            <a:extLst>
              <a:ext uri="{FF2B5EF4-FFF2-40B4-BE49-F238E27FC236}">
                <a16:creationId xmlns="" xmlns:a16="http://schemas.microsoft.com/office/drawing/2014/main" id="{E8383D4D-0BCE-4438-B642-E9D5AC09B6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7" name="Zástupný symbol textu 40">
            <a:extLst>
              <a:ext uri="{FF2B5EF4-FFF2-40B4-BE49-F238E27FC236}">
                <a16:creationId xmlns=""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8" name="Zástupný symbol textu 40">
            <a:extLst>
              <a:ext uri="{FF2B5EF4-FFF2-40B4-BE49-F238E27FC236}">
                <a16:creationId xmlns=""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22858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9" name="Zástupný symbol textu 40">
            <a:extLst>
              <a:ext uri="{FF2B5EF4-FFF2-40B4-BE49-F238E27FC236}">
                <a16:creationId xmlns="" xmlns:a16="http://schemas.microsoft.com/office/drawing/2014/main" id="{BD1CBE09-ACAD-43FB-8617-942C604D4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122858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0" name="Zástupný symbol textu 40">
            <a:extLst>
              <a:ext uri="{FF2B5EF4-FFF2-40B4-BE49-F238E27FC236}">
                <a16:creationId xmlns="" xmlns:a16="http://schemas.microsoft.com/office/drawing/2014/main" id="{AF933841-8F79-4411-AE38-0E6EFFE2F13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1" name="Zástupný symbol obrázka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ok počítač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ĺžnik 28" descr="Miesto ťahu štetca">
            <a:extLst>
              <a:ext uri="{FF2B5EF4-FFF2-40B4-BE49-F238E27FC236}">
                <a16:creationId xmlns=""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k-SK" i="0" noProof="0" dirty="0"/>
              <a:t>  </a:t>
            </a:r>
          </a:p>
        </p:txBody>
      </p:sp>
      <p:sp>
        <p:nvSpPr>
          <p:cNvPr id="34" name="Ovál 33">
            <a:extLst>
              <a:ext uri="{FF2B5EF4-FFF2-40B4-BE49-F238E27FC236}">
                <a16:creationId xmlns=""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20" name="Ovál 19">
            <a:extLst>
              <a:ext uri="{FF2B5EF4-FFF2-40B4-BE49-F238E27FC236}">
                <a16:creationId xmlns=""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0" dirty="0"/>
          </a:p>
        </p:txBody>
      </p:sp>
      <p:sp>
        <p:nvSpPr>
          <p:cNvPr id="30" name="Obdĺžnik 29" descr="Monitor počítača">
            <a:extLst>
              <a:ext uri="{FF2B5EF4-FFF2-40B4-BE49-F238E27FC236}">
                <a16:creationId xmlns=""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k-SK" noProof="0" dirty="0"/>
              <a:t>   </a:t>
            </a:r>
          </a:p>
        </p:txBody>
      </p:sp>
      <p:sp>
        <p:nvSpPr>
          <p:cNvPr id="8" name="Zástupný symbol obrázka 7">
            <a:extLst>
              <a:ext uri="{FF2B5EF4-FFF2-40B4-BE49-F238E27FC236}">
                <a16:creationId xmlns=""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>
            <a:noAutofit/>
          </a:bodyPr>
          <a:lstStyle>
            <a:lvl1pPr algn="ctr">
              <a:defRPr sz="3400"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3A9E24-DE6B-4FDD-8999-113A56AA5261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16" name="Zástupný symbol obrázka 81" descr="Ikona pohára">
            <a:extLst>
              <a:ext uri="{FF2B5EF4-FFF2-40B4-BE49-F238E27FC236}">
                <a16:creationId xmlns=""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33" name="Zástupný symbol obrázka 81" descr="Ikona pohára">
            <a:extLst>
              <a:ext uri="{FF2B5EF4-FFF2-40B4-BE49-F238E27FC236}">
                <a16:creationId xmlns=""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cxnSp>
        <p:nvCxnSpPr>
          <p:cNvPr id="37" name="Priama spojnica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Zástupný symbol textu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2" name="Zástupný symbol textu 40">
            <a:extLst>
              <a:ext uri="{FF2B5EF4-FFF2-40B4-BE49-F238E27FC236}">
                <a16:creationId xmlns=""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Upraviť štýly textu</a:t>
            </a:r>
          </a:p>
        </p:txBody>
      </p:sp>
      <p:sp>
        <p:nvSpPr>
          <p:cNvPr id="47" name="Zástupný symbol textu 40">
            <a:extLst>
              <a:ext uri="{FF2B5EF4-FFF2-40B4-BE49-F238E27FC236}">
                <a16:creationId xmlns=""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8" name="Zástupný symbol textu 40">
            <a:extLst>
              <a:ext uri="{FF2B5EF4-FFF2-40B4-BE49-F238E27FC236}">
                <a16:creationId xmlns=""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 dirty="0"/>
              <a:t>Upraviť štýly textu</a:t>
            </a:r>
          </a:p>
        </p:txBody>
      </p:sp>
      <p:sp>
        <p:nvSpPr>
          <p:cNvPr id="51" name="Zástupný symbol obrázka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=""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" name="Obdĺžnik 5" descr="Maska ťahu štetca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i="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dátumu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AB80137E-61A8-420B-AABA-A1F24B0C55F0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=""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8" name="Ovál 7">
            <a:extLst>
              <a:ext uri="{FF2B5EF4-FFF2-40B4-BE49-F238E27FC236}">
                <a16:creationId xmlns=""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Zástupný symbol obrázka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cxnSp>
        <p:nvCxnSpPr>
          <p:cNvPr id="14" name="Priama spojnica 13">
            <a:extLst>
              <a:ext uri="{FF2B5EF4-FFF2-40B4-BE49-F238E27FC236}">
                <a16:creationId xmlns=""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odnadpis 2">
            <a:extLst>
              <a:ext uri="{FF2B5EF4-FFF2-40B4-BE49-F238E27FC236}">
                <a16:creationId xmlns=""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" name="Zástupný objekt obsahu 3">
            <a:extLst>
              <a:ext uri="{FF2B5EF4-FFF2-40B4-BE49-F238E27FC236}">
                <a16:creationId xmlns=""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symbol dátumu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4B133-463A-483C-8985-052818E666A3}" type="datetime1">
              <a:rPr lang="sk-SK" noProof="0" smtClean="0"/>
              <a:t>23. 11. 2021</a:t>
            </a:fld>
            <a:endParaRPr lang="sk-SK" noProof="0" dirty="0"/>
          </a:p>
        </p:txBody>
      </p:sp>
      <p:sp>
        <p:nvSpPr>
          <p:cNvPr id="6" name="Zástupný symbol päty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dnadpis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14" name="Zástupný symbol textu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7" name="Zástupný objekt obsahu 3">
            <a:extLst>
              <a:ext uri="{FF2B5EF4-FFF2-40B4-BE49-F238E27FC236}">
                <a16:creationId xmlns=""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9" name="Zástupný symbol textu 40">
            <a:extLst>
              <a:ext uri="{FF2B5EF4-FFF2-40B4-BE49-F238E27FC236}">
                <a16:creationId xmlns=""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0" name="Zástupný symbol textu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1" name="Zástupný symbol obrázka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>
            <a:extLst>
              <a:ext uri="{FF2B5EF4-FFF2-40B4-BE49-F238E27FC236}">
                <a16:creationId xmlns=""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>
            <a:extLst>
              <a:ext uri="{FF2B5EF4-FFF2-40B4-BE49-F238E27FC236}">
                <a16:creationId xmlns=""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="" xmlns:a16="http://schemas.microsoft.com/office/drawing/2014/main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6F1E986-894D-42F4-B79A-787B0D1A39C3}" type="datetime1">
              <a:rPr lang="sk-SK" noProof="0" smtClean="0"/>
              <a:t>23. 11. 2021</a:t>
            </a:fld>
            <a:endParaRPr lang="sk-SK" noProof="0"/>
          </a:p>
        </p:txBody>
      </p:sp>
      <p:sp>
        <p:nvSpPr>
          <p:cNvPr id="5" name="Zástupný symbol päty 4">
            <a:extLst>
              <a:ext uri="{FF2B5EF4-FFF2-40B4-BE49-F238E27FC236}">
                <a16:creationId xmlns="" xmlns:a16="http://schemas.microsoft.com/office/drawing/2014/main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=""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470E458-E7C2-4395-B75D-476A174CEE45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7" name="Ovál 6">
            <a:extLst>
              <a:ext uri="{FF2B5EF4-FFF2-40B4-BE49-F238E27FC236}">
                <a16:creationId xmlns=""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5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image" Target="../media/image26.png"/><Relationship Id="rId7" Type="http://schemas.openxmlformats.org/officeDocument/2006/relationships/image" Target="../media/image28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svg"/><Relationship Id="rId5" Type="http://schemas.openxmlformats.org/officeDocument/2006/relationships/image" Target="../media/image27.png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11" Type="http://schemas.openxmlformats.org/officeDocument/2006/relationships/slide" Target="slide21.xml"/><Relationship Id="rId5" Type="http://schemas.openxmlformats.org/officeDocument/2006/relationships/slide" Target="slide5.xml"/><Relationship Id="rId10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55023858-1A32-4776-924F-C80E5993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9264" y="2580118"/>
            <a:ext cx="4772417" cy="1390901"/>
          </a:xfrm>
        </p:spPr>
        <p:txBody>
          <a:bodyPr rtlCol="0">
            <a:noAutofit/>
          </a:bodyPr>
          <a:lstStyle/>
          <a:p>
            <a:pPr rtl="0">
              <a:spcBef>
                <a:spcPts val="600"/>
              </a:spcBef>
            </a:pPr>
            <a:r>
              <a:rPr lang="sk-SK" sz="7200" i="1" dirty="0">
                <a:latin typeface="Algerian" panose="04020705040A02060702" pitchFamily="82" charset="0"/>
              </a:rPr>
              <a:t>T </a:t>
            </a:r>
            <a:r>
              <a:rPr lang="sk-SK" sz="6000" b="0" i="0" dirty="0">
                <a:solidFill>
                  <a:srgbClr val="8D6347"/>
                </a:solidFill>
                <a:effectLst/>
                <a:latin typeface="Algerian" panose="04020705040A02060702" pitchFamily="82" charset="0"/>
              </a:rPr>
              <a:t>&amp;</a:t>
            </a:r>
            <a:r>
              <a:rPr lang="sk-SK" sz="7200" i="1" dirty="0">
                <a:latin typeface="Algerian" panose="04020705040A02060702" pitchFamily="82" charset="0"/>
              </a:rPr>
              <a:t>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7C9214AA-7CAA-486F-B94C-0576CD3DC115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453064" y="3971019"/>
            <a:ext cx="5133473" cy="526312"/>
          </a:xfrm>
        </p:spPr>
        <p:txBody>
          <a:bodyPr rtlCol="0">
            <a:normAutofit/>
          </a:bodyPr>
          <a:lstStyle/>
          <a:p>
            <a:pPr rtl="0"/>
            <a:r>
              <a:rPr lang="sk-SK" sz="2000" dirty="0"/>
              <a:t>Kníhkupectvo a kaviarnička</a:t>
            </a:r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=""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pPr rtl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5EC464C-DCD9-4842-AC70-1334BEF5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dirty="0"/>
              <a:t>PREDMET </a:t>
            </a:r>
            <a:r>
              <a:rPr lang="sk-SK" dirty="0" smtClean="0"/>
              <a:t>ČINNOSTI</a:t>
            </a:r>
            <a:endParaRPr lang="sk-SK" dirty="0"/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FD7FE9D3-D856-47C4-86AC-8C47A551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3621291"/>
          </a:xfrm>
        </p:spPr>
        <p:txBody>
          <a:bodyPr rtlCol="0">
            <a:normAutofit fontScale="92500" lnSpcReduction="20000"/>
          </a:bodyPr>
          <a:lstStyle/>
          <a:p>
            <a:pPr marL="1800" indent="0" rtl="0">
              <a:buNone/>
            </a:pPr>
            <a:r>
              <a:rPr lang="sk-SK" sz="2200" b="1" dirty="0">
                <a:solidFill>
                  <a:schemeClr val="tx1"/>
                </a:solidFill>
              </a:rPr>
              <a:t>Kaviareň</a:t>
            </a:r>
          </a:p>
          <a:p>
            <a:pPr rtl="0"/>
            <a:r>
              <a:rPr lang="sk-SK" sz="2200" b="0" i="0" dirty="0">
                <a:solidFill>
                  <a:srgbClr val="8D6347"/>
                </a:solidFill>
                <a:effectLst/>
              </a:rPr>
              <a:t>kúpa tovaru za účelom jeho predaja konečnému spotrebiteľovi </a:t>
            </a:r>
          </a:p>
          <a:p>
            <a:r>
              <a:rPr lang="sk-SK" sz="2200" b="0" i="0" dirty="0">
                <a:solidFill>
                  <a:srgbClr val="8D6347"/>
                </a:solidFill>
                <a:effectLst/>
              </a:rPr>
              <a:t>pohostinská činnosť</a:t>
            </a:r>
          </a:p>
          <a:p>
            <a:r>
              <a:rPr lang="sk-SK" sz="2200" b="0" i="0" dirty="0">
                <a:solidFill>
                  <a:srgbClr val="8D6347"/>
                </a:solidFill>
                <a:effectLst/>
              </a:rPr>
              <a:t>poskytovanie služieb rýchleho občerstvenia v spojení s predajom na priamu konzumáciu</a:t>
            </a:r>
          </a:p>
          <a:p>
            <a:r>
              <a:rPr lang="sk-SK" sz="2200" b="0" i="0" dirty="0">
                <a:solidFill>
                  <a:srgbClr val="8D6347"/>
                </a:solidFill>
                <a:effectLst/>
              </a:rPr>
              <a:t>výroba nápojov</a:t>
            </a:r>
          </a:p>
          <a:p>
            <a:pPr marL="1800" indent="0">
              <a:buNone/>
            </a:pPr>
            <a:r>
              <a:rPr lang="sk-SK" sz="2200" b="1" dirty="0">
                <a:solidFill>
                  <a:schemeClr val="tx1"/>
                </a:solidFill>
              </a:rPr>
              <a:t>Kníhkupectvo</a:t>
            </a:r>
          </a:p>
          <a:p>
            <a:r>
              <a:rPr lang="sk-SK" sz="2200" b="0" i="0" dirty="0">
                <a:solidFill>
                  <a:srgbClr val="8D6347"/>
                </a:solidFill>
                <a:effectLst/>
              </a:rPr>
              <a:t>sprostredkovateľská činnosť v oblasti obchodu</a:t>
            </a:r>
          </a:p>
          <a:p>
            <a:r>
              <a:rPr lang="sk-SK" sz="2200" b="0" i="0" dirty="0">
                <a:solidFill>
                  <a:srgbClr val="8D6347"/>
                </a:solidFill>
                <a:effectLst/>
                <a:latin typeface="Roboto" panose="02000000000000000000" pitchFamily="2" charset="0"/>
              </a:rPr>
              <a:t>kúpa tovaru na účely jeho predaja konečnému spotrebiteľovi</a:t>
            </a:r>
            <a:endParaRPr lang="sk-SK" sz="2200" i="0" dirty="0">
              <a:solidFill>
                <a:srgbClr val="8D6347"/>
              </a:solidFill>
              <a:effectLst/>
            </a:endParaRPr>
          </a:p>
          <a:p>
            <a:pPr rtl="0"/>
            <a:endParaRPr lang="sk-SK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="" xmlns:a16="http://schemas.microsoft.com/office/drawing/2014/main" id="{D339EBD6-39BC-4CB1-B4BC-1F2F6888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10</a:t>
            </a:fld>
            <a:endParaRPr lang="sk-SK" dirty="0"/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2B2BAC6C-FF03-441D-8D97-7F837159449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11710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BD4B0E-7D3D-42E8-9B35-DBAC6E80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4000" dirty="0"/>
              <a:t>PREDMET PODNIKANIA</a:t>
            </a:r>
            <a:endParaRPr lang="sk-SK" sz="3600" dirty="0"/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4E27A81B-73E9-4778-9413-8ED93DC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11</a:t>
            </a:fld>
            <a:endParaRPr lang="sk-SK" dirty="0"/>
          </a:p>
        </p:txBody>
      </p:sp>
      <p:sp>
        <p:nvSpPr>
          <p:cNvPr id="24" name="BlokTextu 23">
            <a:extLst>
              <a:ext uri="{FF2B5EF4-FFF2-40B4-BE49-F238E27FC236}">
                <a16:creationId xmlns="" xmlns:a16="http://schemas.microsoft.com/office/drawing/2014/main" id="{90073C70-2FB2-45A9-A689-4698FC2EB8F4}"/>
              </a:ext>
            </a:extLst>
          </p:cNvPr>
          <p:cNvSpPr txBox="1"/>
          <p:nvPr/>
        </p:nvSpPr>
        <p:spPr>
          <a:xfrm>
            <a:off x="948374" y="2362200"/>
            <a:ext cx="503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Stručný popis výrobku:</a:t>
            </a:r>
          </a:p>
          <a:p>
            <a:endParaRPr lang="sk-SK" b="1" dirty="0"/>
          </a:p>
          <a:p>
            <a:r>
              <a:rPr lang="sk-SK" dirty="0">
                <a:solidFill>
                  <a:srgbClr val="855939"/>
                </a:solidFill>
              </a:rPr>
              <a:t>Predaj kníh spojený s výrobou kávy a predajom koláčov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="" xmlns:a16="http://schemas.microsoft.com/office/drawing/2014/main" id="{20FC201B-A516-4B2B-8A6F-0AD6609BDCA1}"/>
              </a:ext>
            </a:extLst>
          </p:cNvPr>
          <p:cNvSpPr txBox="1"/>
          <p:nvPr/>
        </p:nvSpPr>
        <p:spPr>
          <a:xfrm>
            <a:off x="948375" y="3790950"/>
            <a:ext cx="495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Jeho funkcia:</a:t>
            </a:r>
          </a:p>
          <a:p>
            <a:endParaRPr lang="sk-SK" b="1" dirty="0"/>
          </a:p>
          <a:p>
            <a:r>
              <a:rPr lang="sk-SK" dirty="0">
                <a:solidFill>
                  <a:srgbClr val="855939"/>
                </a:solidFill>
              </a:rPr>
              <a:t>Spríjemniť a osladiť ľudom život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="" xmlns:a16="http://schemas.microsoft.com/office/drawing/2014/main" id="{1D4C3E82-4580-446E-8BDB-7D9BDEEAD88D}"/>
              </a:ext>
            </a:extLst>
          </p:cNvPr>
          <p:cNvSpPr txBox="1"/>
          <p:nvPr/>
        </p:nvSpPr>
        <p:spPr>
          <a:xfrm>
            <a:off x="6210302" y="2362199"/>
            <a:ext cx="493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9D0000"/>
                </a:solidFill>
              </a:rPr>
              <a:t>Prípadné využitie:</a:t>
            </a:r>
          </a:p>
          <a:p>
            <a:endParaRPr lang="sk-SK" b="1" dirty="0">
              <a:solidFill>
                <a:srgbClr val="9D0000"/>
              </a:solidFill>
            </a:endParaRPr>
          </a:p>
          <a:p>
            <a:r>
              <a:rPr lang="sk-SK" dirty="0">
                <a:solidFill>
                  <a:srgbClr val="855939"/>
                </a:solidFill>
              </a:rPr>
              <a:t>Relax, rekreácia, spoločenské využitie, socializácia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="" xmlns:a16="http://schemas.microsoft.com/office/drawing/2014/main" id="{F0D8C1BF-0242-42CC-AB59-D8E5A1C35CA5}"/>
              </a:ext>
            </a:extLst>
          </p:cNvPr>
          <p:cNvSpPr txBox="1"/>
          <p:nvPr/>
        </p:nvSpPr>
        <p:spPr>
          <a:xfrm>
            <a:off x="6210302" y="3857625"/>
            <a:ext cx="4938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9D0000"/>
                </a:solidFill>
              </a:rPr>
              <a:t>Jeho prednosti proti konkurencii: </a:t>
            </a:r>
          </a:p>
          <a:p>
            <a:endParaRPr lang="sk-SK" b="1" dirty="0">
              <a:solidFill>
                <a:srgbClr val="9D0000"/>
              </a:solidFill>
            </a:endParaRPr>
          </a:p>
          <a:p>
            <a:r>
              <a:rPr lang="sk-SK" dirty="0">
                <a:solidFill>
                  <a:srgbClr val="85593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k-SK" sz="1800" dirty="0">
                <a:solidFill>
                  <a:srgbClr val="85593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ezávislý, jedinečný podnik. Koláče sú domáce, pečené priamo v našej kuchyni. Knihy nakupujeme od malých, nezávislých vydavateľstiev, kúpou našich výrobkov podporujete mladých autorov. </a:t>
            </a:r>
          </a:p>
          <a:p>
            <a:endParaRPr lang="sk-SK" b="1" dirty="0">
              <a:solidFill>
                <a:srgbClr val="9D0000"/>
              </a:solidFill>
            </a:endParaRP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="" xmlns:a16="http://schemas.microsoft.com/office/drawing/2014/main" id="{6981D46A-777B-4C0D-9F81-C843EF2B81E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61973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TRHOVÉ POSTAVENIE FIRMY</a:t>
            </a:r>
          </a:p>
        </p:txBody>
      </p:sp>
      <p:pic>
        <p:nvPicPr>
          <p:cNvPr id="7" name="Zástupný symbol obrázka 6">
            <a:extLst>
              <a:ext uri="{FF2B5EF4-FFF2-40B4-BE49-F238E27FC236}">
                <a16:creationId xmlns="" xmlns:a16="http://schemas.microsoft.com/office/drawing/2014/main" id="{F8DFF120-F35A-496B-A2D3-B4DE5A720A1E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12</a:t>
            </a:fld>
            <a:endParaRPr lang="sk-SK" dirty="0"/>
          </a:p>
        </p:txBody>
      </p:sp>
      <p:sp>
        <p:nvSpPr>
          <p:cNvPr id="6" name="Podnadpis 5">
            <a:extLst>
              <a:ext uri="{FF2B5EF4-FFF2-40B4-BE49-F238E27FC236}">
                <a16:creationId xmlns="" xmlns:a16="http://schemas.microsoft.com/office/drawing/2014/main" id="{BA2C3417-75E6-4C15-BBDB-6B5882138EE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5834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BD4B0E-7D3D-42E8-9B35-DBAC6E80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4000" dirty="0"/>
              <a:t>TRHOVÉ POSTAVENIE FIRMY</a:t>
            </a:r>
            <a:endParaRPr lang="sk-SK" sz="3600" b="0" dirty="0"/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4E27A81B-73E9-4778-9413-8ED93DC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13</a:t>
            </a:fld>
            <a:endParaRPr lang="sk-SK" dirty="0"/>
          </a:p>
        </p:txBody>
      </p:sp>
      <p:sp>
        <p:nvSpPr>
          <p:cNvPr id="24" name="BlokTextu 23">
            <a:extLst>
              <a:ext uri="{FF2B5EF4-FFF2-40B4-BE49-F238E27FC236}">
                <a16:creationId xmlns="" xmlns:a16="http://schemas.microsoft.com/office/drawing/2014/main" id="{90073C70-2FB2-45A9-A689-4698FC2EB8F4}"/>
              </a:ext>
            </a:extLst>
          </p:cNvPr>
          <p:cNvSpPr txBox="1"/>
          <p:nvPr/>
        </p:nvSpPr>
        <p:spPr>
          <a:xfrm>
            <a:off x="948373" y="2132402"/>
            <a:ext cx="503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Kto je náš zákazník:</a:t>
            </a:r>
          </a:p>
          <a:p>
            <a:endParaRPr lang="sk-SK" b="1" dirty="0">
              <a:solidFill>
                <a:srgbClr val="855939"/>
              </a:solidFill>
            </a:endParaRPr>
          </a:p>
          <a:p>
            <a:r>
              <a:rPr lang="sk-SK" dirty="0">
                <a:solidFill>
                  <a:srgbClr val="855939"/>
                </a:solidFill>
              </a:rPr>
              <a:t>Ľudia všetkých vekových kategórií s láskou ku káve a zákuskom pri dobrej knihe.  </a:t>
            </a:r>
            <a:endParaRPr lang="sk-SK" dirty="0"/>
          </a:p>
        </p:txBody>
      </p:sp>
      <p:sp>
        <p:nvSpPr>
          <p:cNvPr id="25" name="BlokTextu 24">
            <a:extLst>
              <a:ext uri="{FF2B5EF4-FFF2-40B4-BE49-F238E27FC236}">
                <a16:creationId xmlns="" xmlns:a16="http://schemas.microsoft.com/office/drawing/2014/main" id="{20FC201B-A516-4B2B-8A6F-0AD6609BDCA1}"/>
              </a:ext>
            </a:extLst>
          </p:cNvPr>
          <p:cNvSpPr txBox="1"/>
          <p:nvPr/>
        </p:nvSpPr>
        <p:spPr>
          <a:xfrm>
            <a:off x="948375" y="3790950"/>
            <a:ext cx="4957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Konkurencia do 30 km:</a:t>
            </a:r>
          </a:p>
          <a:p>
            <a:endParaRPr lang="sk-SK" b="1" dirty="0"/>
          </a:p>
          <a:p>
            <a:r>
              <a:rPr lang="sk-SK" dirty="0">
                <a:solidFill>
                  <a:srgbClr val="855939"/>
                </a:solidFill>
              </a:rPr>
              <a:t>V našom okolí sa nachádzajú buď samostatné kaviarničky alebo kníhkupectvá. A však v okolí sme jediný podnik čo ponúka aj aj. 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="" xmlns:a16="http://schemas.microsoft.com/office/drawing/2014/main" id="{1D4C3E82-4580-446E-8BDB-7D9BDEEAD88D}"/>
              </a:ext>
            </a:extLst>
          </p:cNvPr>
          <p:cNvSpPr txBox="1"/>
          <p:nvPr/>
        </p:nvSpPr>
        <p:spPr>
          <a:xfrm>
            <a:off x="6210302" y="2132401"/>
            <a:ext cx="5143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9D0000"/>
                </a:solidFill>
              </a:rPr>
              <a:t>Výhody oproti konkurencií: </a:t>
            </a:r>
          </a:p>
          <a:p>
            <a:endParaRPr lang="sk-SK" b="1" dirty="0">
              <a:solidFill>
                <a:srgbClr val="9D0000"/>
              </a:solidFill>
            </a:endParaRPr>
          </a:p>
          <a:p>
            <a:r>
              <a:rPr lang="sk-SK" dirty="0">
                <a:solidFill>
                  <a:srgbClr val="855939"/>
                </a:solidFill>
              </a:rPr>
              <a:t>Sme jedinečný podnik  v okolí so skúsenosťami získanými v špičkových zahraničných podnikoch a inšpirovaný zahraničnou kultúrou. 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="" xmlns:a16="http://schemas.microsoft.com/office/drawing/2014/main" id="{F0D8C1BF-0242-42CC-AB59-D8E5A1C35CA5}"/>
              </a:ext>
            </a:extLst>
          </p:cNvPr>
          <p:cNvSpPr txBox="1"/>
          <p:nvPr/>
        </p:nvSpPr>
        <p:spPr>
          <a:xfrm>
            <a:off x="6210302" y="3790950"/>
            <a:ext cx="4938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9D0000"/>
                </a:solidFill>
              </a:rPr>
              <a:t>Nevýhody proti konkurencií: </a:t>
            </a:r>
          </a:p>
          <a:p>
            <a:endParaRPr lang="sk-SK" b="1" dirty="0">
              <a:solidFill>
                <a:srgbClr val="9D0000"/>
              </a:solidFill>
            </a:endParaRPr>
          </a:p>
          <a:p>
            <a:r>
              <a:rPr lang="sk-SK" dirty="0">
                <a:solidFill>
                  <a:srgbClr val="85593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Mierne drahšie ceny oproti ostatným väčším reťazovým podnikom ktoré ponúkajú podobné služby. </a:t>
            </a:r>
            <a:r>
              <a:rPr lang="sk-SK" sz="1800" dirty="0">
                <a:solidFill>
                  <a:srgbClr val="85593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sk-SK" b="1" dirty="0">
              <a:solidFill>
                <a:srgbClr val="9D0000"/>
              </a:solidFill>
            </a:endParaRP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="" xmlns:a16="http://schemas.microsoft.com/office/drawing/2014/main" id="{6981D46A-777B-4C0D-9F81-C843EF2B81E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142850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MARKETINGOVÝ PLÁN</a:t>
            </a:r>
          </a:p>
        </p:txBody>
      </p:sp>
      <p:pic>
        <p:nvPicPr>
          <p:cNvPr id="7" name="Zástupný symbol obrázka 6">
            <a:extLst>
              <a:ext uri="{FF2B5EF4-FFF2-40B4-BE49-F238E27FC236}">
                <a16:creationId xmlns="" xmlns:a16="http://schemas.microsoft.com/office/drawing/2014/main" id="{F8DFF120-F35A-496B-A2D3-B4DE5A720A1E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14</a:t>
            </a:fld>
            <a:endParaRPr lang="sk-SK" dirty="0"/>
          </a:p>
        </p:txBody>
      </p:sp>
      <p:sp>
        <p:nvSpPr>
          <p:cNvPr id="6" name="Podnadpis 5">
            <a:extLst>
              <a:ext uri="{FF2B5EF4-FFF2-40B4-BE49-F238E27FC236}">
                <a16:creationId xmlns="" xmlns:a16="http://schemas.microsoft.com/office/drawing/2014/main" id="{C986CFC1-5857-4F3A-84D4-CE8BFDC2E029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63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2" y="800100"/>
            <a:ext cx="5683938" cy="1223719"/>
          </a:xfrm>
        </p:spPr>
        <p:txBody>
          <a:bodyPr rtlCol="0"/>
          <a:lstStyle/>
          <a:p>
            <a:pPr rtl="0"/>
            <a:r>
              <a:rPr lang="sk-SK" dirty="0"/>
              <a:t>MARKETINGOVÝ PLÁN</a:t>
            </a:r>
          </a:p>
        </p:txBody>
      </p:sp>
      <p:sp>
        <p:nvSpPr>
          <p:cNvPr id="5" name="Zástupný symbol obsahu 4">
            <a:extLst>
              <a:ext uri="{FF2B5EF4-FFF2-40B4-BE49-F238E27FC236}">
                <a16:creationId xmlns="" xmlns:a16="http://schemas.microsoft.com/office/drawing/2014/main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1" y="2212179"/>
            <a:ext cx="5802243" cy="3763822"/>
          </a:xfrm>
        </p:spPr>
        <p:txBody>
          <a:bodyPr rtlCol="0">
            <a:normAutofit/>
          </a:bodyPr>
          <a:lstStyle/>
          <a:p>
            <a:pPr rtl="0"/>
            <a:r>
              <a:rPr lang="sk-SK" sz="1800" b="1" dirty="0">
                <a:solidFill>
                  <a:schemeClr val="tx1"/>
                </a:solidFill>
              </a:rPr>
              <a:t>Ako sa dostať povedomia našich zákazníkov?</a:t>
            </a:r>
          </a:p>
          <a:p>
            <a:pPr marL="1800" indent="0" rtl="0">
              <a:buNone/>
            </a:pPr>
            <a:r>
              <a:rPr lang="sk-SK" sz="1600" dirty="0">
                <a:solidFill>
                  <a:srgbClr val="855939"/>
                </a:solidFill>
              </a:rPr>
              <a:t>Sociálne siete, lokálne študentské a knižné časopisy, distribúcia vlastných záložiek, spoločenské podujatia v našom podniku...</a:t>
            </a:r>
          </a:p>
          <a:p>
            <a:r>
              <a:rPr lang="sk-SK" sz="1800" b="1" dirty="0">
                <a:solidFill>
                  <a:srgbClr val="9D0000"/>
                </a:solidFill>
              </a:rPr>
              <a:t>Ako budeme motivovať poctivých zamestnancov?</a:t>
            </a:r>
          </a:p>
          <a:p>
            <a:pPr marL="1800" indent="0">
              <a:buNone/>
            </a:pPr>
            <a:r>
              <a:rPr lang="sk-SK" sz="1600" dirty="0">
                <a:solidFill>
                  <a:srgbClr val="855939"/>
                </a:solidFill>
              </a:rPr>
              <a:t>Zamestnávateľské zľavy na naše výrobky pre nich a pre ich blízkych, </a:t>
            </a:r>
            <a:r>
              <a:rPr lang="sk-SK" sz="1600" dirty="0" err="1">
                <a:solidFill>
                  <a:srgbClr val="855939"/>
                </a:solidFill>
              </a:rPr>
              <a:t>teambuildingy</a:t>
            </a:r>
            <a:r>
              <a:rPr lang="sk-SK" sz="1600" dirty="0">
                <a:solidFill>
                  <a:srgbClr val="855939"/>
                </a:solidFill>
              </a:rPr>
              <a:t>, spoločné akcie na sviatky, pracovný deň s rodinou...</a:t>
            </a:r>
            <a:endParaRPr lang="sk-SK" sz="1600" dirty="0">
              <a:solidFill>
                <a:srgbClr val="9D0000"/>
              </a:solidFill>
            </a:endParaRPr>
          </a:p>
          <a:p>
            <a:pPr rtl="0"/>
            <a:r>
              <a:rPr lang="sk-SK" sz="1800" b="1" dirty="0">
                <a:solidFill>
                  <a:srgbClr val="9D0000"/>
                </a:solidFill>
              </a:rPr>
              <a:t>Ako sme uviedli na trh náš výrobok?</a:t>
            </a:r>
          </a:p>
          <a:p>
            <a:pPr marL="1800" indent="0" rtl="0">
              <a:buNone/>
            </a:pPr>
            <a:r>
              <a:rPr lang="sk-SK" sz="1600" dirty="0">
                <a:solidFill>
                  <a:srgbClr val="855939"/>
                </a:solidFill>
              </a:rPr>
              <a:t>Promovanie na sociálnych sieťach už pred otvorením, zúčastnenie sa na knižnom festivale kde sme zákazníkom ponúkali naše pochutiny, kávu, knižky a reklamný materiál. 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pPr rtl="0"/>
              <a:t>15</a:t>
            </a:fld>
            <a:endParaRPr lang="sk-SK" dirty="0"/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8DB8E325-663A-41B4-B0A6-A7838665BC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240429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C54C5E-3B2A-43D9-9831-21B334FD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757392"/>
            <a:ext cx="11159613" cy="704696"/>
          </a:xfrm>
        </p:spPr>
        <p:txBody>
          <a:bodyPr rtlCol="0"/>
          <a:lstStyle/>
          <a:p>
            <a:pPr rtl="0"/>
            <a:r>
              <a:rPr lang="sk-SK" sz="3600" dirty="0"/>
              <a:t>PREZENTOVANIE SA NA SOCIÁLNYCH SIEŤACH</a:t>
            </a:r>
          </a:p>
        </p:txBody>
      </p:sp>
      <p:pic>
        <p:nvPicPr>
          <p:cNvPr id="18" name="Zástupný symbol obrázka 17" descr="Ikona pohára">
            <a:extLst>
              <a:ext uri="{FF2B5EF4-FFF2-40B4-BE49-F238E27FC236}">
                <a16:creationId xmlns="" xmlns:a16="http://schemas.microsoft.com/office/drawing/2014/main" id="{461AE029-2675-4B7C-8A3E-3E83CD2E6D7A}"/>
              </a:ext>
            </a:extLst>
          </p:cNvPr>
          <p:cNvPicPr>
            <a:picLocks noGrp="1" noChangeAspect="1"/>
          </p:cNvPicPr>
          <p:nvPr>
            <p:ph type="pic" sz="quarter" idx="75"/>
          </p:nvPr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59476" t="-22171" r="-59476" b="-28834"/>
          <a:stretch/>
        </p:blipFill>
        <p:spPr>
          <a:xfrm>
            <a:off x="950378" y="1999033"/>
            <a:ext cx="504000" cy="504000"/>
          </a:xfrm>
        </p:spPr>
      </p:pic>
      <p:sp>
        <p:nvSpPr>
          <p:cNvPr id="8" name="Zástupný symbol textu 7">
            <a:extLst>
              <a:ext uri="{FF2B5EF4-FFF2-40B4-BE49-F238E27FC236}">
                <a16:creationId xmlns="" xmlns:a16="http://schemas.microsoft.com/office/drawing/2014/main" id="{FA62956D-A53E-41C4-9C91-5135106734F4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 rtlCol="0">
            <a:noAutofit/>
          </a:bodyPr>
          <a:lstStyle/>
          <a:p>
            <a:pPr rtl="0"/>
            <a:r>
              <a:rPr lang="sk-SK" sz="2400" dirty="0"/>
              <a:t>Sociálne siete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="" xmlns:a16="http://schemas.microsoft.com/office/drawing/2014/main" id="{D7912CF7-BD21-418C-807D-9CBACF28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3031284"/>
            <a:ext cx="3007512" cy="2340816"/>
          </a:xfrm>
        </p:spPr>
        <p:txBody>
          <a:bodyPr rtlCol="0">
            <a:normAutofit/>
          </a:bodyPr>
          <a:lstStyle/>
          <a:p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sociálnych sieťach si dávame záležať, lebo je to náš hlavný reklamný zdroj. Každý deň pridáme fotku aktuálnej ponuky koláčov či nápojov a knižný typ, ktorý veríme, našich zákazníkov inšpiruje. </a:t>
            </a:r>
          </a:p>
          <a:p>
            <a:pPr rtl="0">
              <a:spcBef>
                <a:spcPts val="0"/>
              </a:spcBef>
            </a:pPr>
            <a:endParaRPr lang="sk-SK" dirty="0"/>
          </a:p>
        </p:txBody>
      </p:sp>
      <p:pic>
        <p:nvPicPr>
          <p:cNvPr id="20" name="Zástupný symbol obrázka 19" descr="Ikona príklopu">
            <a:extLst>
              <a:ext uri="{FF2B5EF4-FFF2-40B4-BE49-F238E27FC236}">
                <a16:creationId xmlns="" xmlns:a16="http://schemas.microsoft.com/office/drawing/2014/main" id="{27C31D1B-7F26-4D47-A81C-BB6D7F4C88D0}"/>
              </a:ext>
            </a:extLst>
          </p:cNvPr>
          <p:cNvPicPr>
            <a:picLocks noGrp="1" noChangeAspect="1"/>
          </p:cNvPicPr>
          <p:nvPr>
            <p:ph type="pic" sz="quarter" idx="75"/>
          </p:nvPr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11708" t="-31638" r="-11708" b="-43992"/>
          <a:stretch/>
        </p:blipFill>
        <p:spPr>
          <a:xfrm>
            <a:off x="9170239" y="1999033"/>
            <a:ext cx="504000" cy="504000"/>
          </a:xfrm>
        </p:spPr>
      </p:pic>
      <p:sp>
        <p:nvSpPr>
          <p:cNvPr id="10" name="Zástupný symbol textu 9">
            <a:extLst>
              <a:ext uri="{FF2B5EF4-FFF2-40B4-BE49-F238E27FC236}">
                <a16:creationId xmlns="" xmlns:a16="http://schemas.microsoft.com/office/drawing/2014/main" id="{8C24B971-69DB-45D3-9772-37DC78D632BB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 rtlCol="0">
            <a:noAutofit/>
          </a:bodyPr>
          <a:lstStyle/>
          <a:p>
            <a:pPr rtl="0"/>
            <a:r>
              <a:rPr lang="sk-SK" sz="2400" dirty="0"/>
              <a:t>Sociálne siete</a:t>
            </a:r>
          </a:p>
        </p:txBody>
      </p:sp>
      <p:sp>
        <p:nvSpPr>
          <p:cNvPr id="9" name="Zástupný symbol textu 8">
            <a:extLst>
              <a:ext uri="{FF2B5EF4-FFF2-40B4-BE49-F238E27FC236}">
                <a16:creationId xmlns="" xmlns:a16="http://schemas.microsoft.com/office/drawing/2014/main" id="{AF67DB2B-7061-4EAA-A48A-1351D788CE8E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8610600" y="3031284"/>
            <a:ext cx="3109452" cy="3096000"/>
          </a:xfrm>
        </p:spPr>
        <p:txBody>
          <a:bodyPr rtlCol="0">
            <a:normAutofit/>
          </a:bodyPr>
          <a:lstStyle/>
          <a:p>
            <a:r>
              <a:rPr lang="sk-SK" dirty="0"/>
              <a:t>Taktiež sme si na sociálnych sieťach vytvorili rôzne </a:t>
            </a:r>
            <a:r>
              <a:rPr lang="sk-SK" dirty="0" err="1"/>
              <a:t>haštagy</a:t>
            </a:r>
            <a:r>
              <a:rPr lang="sk-SK" dirty="0"/>
              <a:t> spojené s našimi knižkami  pomocou ktorých sa ľudia môžu zapájať do súťaží a výhrami môžu byť naše knižky alebo poukážky so zľavami na </a:t>
            </a:r>
            <a:r>
              <a:rPr lang="sk-SK" dirty="0" err="1"/>
              <a:t>ne</a:t>
            </a:r>
            <a:r>
              <a:rPr lang="sk-SK" dirty="0"/>
              <a:t>. Taktiež každý kto nás označí na </a:t>
            </a:r>
            <a:r>
              <a:rPr lang="sk-SK" dirty="0" err="1"/>
              <a:t>insta</a:t>
            </a:r>
            <a:r>
              <a:rPr lang="sk-SK" dirty="0"/>
              <a:t> </a:t>
            </a:r>
            <a:r>
              <a:rPr lang="sk-SK" dirty="0" err="1"/>
              <a:t>storkách</a:t>
            </a:r>
            <a:r>
              <a:rPr lang="sk-SK" dirty="0"/>
              <a:t> je zaradení do mesačného žrebovania o rôzne výhry. </a:t>
            </a:r>
          </a:p>
          <a:p>
            <a:pPr rtl="0">
              <a:spcBef>
                <a:spcPts val="0"/>
              </a:spcBef>
            </a:pPr>
            <a:endParaRPr lang="sk-SK" dirty="0"/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3C86B592-478F-4AED-AA32-BDC3DFC8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16</a:t>
            </a:fld>
            <a:endParaRPr lang="sk-SK" dirty="0"/>
          </a:p>
        </p:txBody>
      </p:sp>
      <p:pic>
        <p:nvPicPr>
          <p:cNvPr id="11" name="Zástupný objekt pre obrázok 10">
            <a:extLst>
              <a:ext uri="{FF2B5EF4-FFF2-40B4-BE49-F238E27FC236}">
                <a16:creationId xmlns="" xmlns:a16="http://schemas.microsoft.com/office/drawing/2014/main" id="{D673A846-D2CB-48A6-BF77-5DBF7475CA6D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7"/>
          <a:srcRect l="21816" r="21816"/>
          <a:stretch>
            <a:fillRect/>
          </a:stretch>
        </p:blipFill>
        <p:spPr>
          <a:xfrm>
            <a:off x="3669219" y="2098338"/>
            <a:ext cx="1958400" cy="3096000"/>
          </a:xfrm>
        </p:spPr>
      </p:pic>
      <p:pic>
        <p:nvPicPr>
          <p:cNvPr id="16" name="Zástupný objekt pre obrázok 15">
            <a:extLst>
              <a:ext uri="{FF2B5EF4-FFF2-40B4-BE49-F238E27FC236}">
                <a16:creationId xmlns="" xmlns:a16="http://schemas.microsoft.com/office/drawing/2014/main" id="{63831489-D2D9-4E5E-BF96-10209F49805F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8"/>
          <a:srcRect l="2955" r="2955"/>
          <a:stretch>
            <a:fillRect/>
          </a:stretch>
        </p:blipFill>
        <p:spPr/>
      </p:pic>
      <p:sp>
        <p:nvSpPr>
          <p:cNvPr id="19" name="Zástupný objekt pre obrázok 18">
            <a:extLst>
              <a:ext uri="{FF2B5EF4-FFF2-40B4-BE49-F238E27FC236}">
                <a16:creationId xmlns="" xmlns:a16="http://schemas.microsoft.com/office/drawing/2014/main" id="{84AE8861-A37C-4239-B87A-2C6C9FC9138A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353806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MANAŽMENT FIRMY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="" xmlns:a16="http://schemas.microsoft.com/office/drawing/2014/main" id="{5E27CE7C-5BD9-4B85-86E7-5792386CDCD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pPr rtl="0"/>
            <a:r>
              <a:rPr lang="sk-SK" dirty="0"/>
              <a:t>Sem zadajte podnadpis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17</a:t>
            </a:fld>
            <a:endParaRPr lang="sk-SK" dirty="0"/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59B2C346-049D-45BF-9339-DF5CD921C5E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2912503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97C49D-C8E2-41F0-98F7-6C47DD5F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3600" dirty="0"/>
              <a:t>MANAŽMENT FIRMY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="" xmlns:a16="http://schemas.microsoft.com/office/drawing/2014/main" id="{EE0A84A6-1EE2-4793-A5F3-12361AD24648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 rtlCol="0"/>
          <a:lstStyle/>
          <a:p>
            <a:pPr rtl="0"/>
            <a:r>
              <a:rPr lang="sk-SK" sz="2400" dirty="0"/>
              <a:t>Tamara </a:t>
            </a:r>
            <a:r>
              <a:rPr lang="sk-SK" sz="2400" dirty="0" err="1"/>
              <a:t>Kenderová</a:t>
            </a:r>
            <a:endParaRPr lang="sk-SK" sz="2400" dirty="0"/>
          </a:p>
        </p:txBody>
      </p:sp>
      <p:sp>
        <p:nvSpPr>
          <p:cNvPr id="7" name="Zástupný symbol textu 6">
            <a:extLst>
              <a:ext uri="{FF2B5EF4-FFF2-40B4-BE49-F238E27FC236}">
                <a16:creationId xmlns="" xmlns:a16="http://schemas.microsoft.com/office/drawing/2014/main" id="{7679E4AF-C234-4DCE-A0B5-C8F929392474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2282287" y="3164364"/>
            <a:ext cx="2158271" cy="912336"/>
          </a:xfrm>
        </p:spPr>
        <p:txBody>
          <a:bodyPr rtlCol="0"/>
          <a:lstStyle/>
          <a:p>
            <a:pPr rtl="0"/>
            <a:r>
              <a:rPr lang="sk-SK" dirty="0"/>
              <a:t>Spoluzakladateľka Vedúca kníhkupectva</a:t>
            </a:r>
          </a:p>
          <a:p>
            <a:pPr rtl="0"/>
            <a:endParaRPr lang="sk-SK" dirty="0"/>
          </a:p>
        </p:txBody>
      </p:sp>
      <p:sp>
        <p:nvSpPr>
          <p:cNvPr id="10" name="Zástupný symbol textu 9">
            <a:extLst>
              <a:ext uri="{FF2B5EF4-FFF2-40B4-BE49-F238E27FC236}">
                <a16:creationId xmlns="" xmlns:a16="http://schemas.microsoft.com/office/drawing/2014/main" id="{9244963F-D949-4524-9472-569AC6CF9F24}"/>
              </a:ext>
            </a:extLst>
          </p:cNvPr>
          <p:cNvSpPr>
            <a:spLocks noGrp="1"/>
          </p:cNvSpPr>
          <p:nvPr>
            <p:ph type="body" sz="half" idx="70"/>
          </p:nvPr>
        </p:nvSpPr>
        <p:spPr/>
        <p:txBody>
          <a:bodyPr rtlCol="0"/>
          <a:lstStyle/>
          <a:p>
            <a:pPr rtl="0"/>
            <a:r>
              <a:rPr lang="sk-SK" sz="2400" dirty="0"/>
              <a:t>Tereza Krakovská </a:t>
            </a:r>
          </a:p>
        </p:txBody>
      </p:sp>
      <p:sp>
        <p:nvSpPr>
          <p:cNvPr id="11" name="Zástupný symbol textu 10">
            <a:extLst>
              <a:ext uri="{FF2B5EF4-FFF2-40B4-BE49-F238E27FC236}">
                <a16:creationId xmlns="" xmlns:a16="http://schemas.microsoft.com/office/drawing/2014/main" id="{1F10B1A0-4D88-4A60-A9AB-F3B1B8A7B6F0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912336"/>
          </a:xfrm>
        </p:spPr>
        <p:txBody>
          <a:bodyPr rtlCol="0"/>
          <a:lstStyle/>
          <a:p>
            <a:pPr rtl="0"/>
            <a:r>
              <a:rPr lang="sk-SK" dirty="0"/>
              <a:t>Spoluzakladateľka Vedúca kaviarne a pekárne</a:t>
            </a:r>
          </a:p>
        </p:txBody>
      </p:sp>
      <p:sp>
        <p:nvSpPr>
          <p:cNvPr id="14" name="Zástupný symbol textu 13">
            <a:extLst>
              <a:ext uri="{FF2B5EF4-FFF2-40B4-BE49-F238E27FC236}">
                <a16:creationId xmlns="" xmlns:a16="http://schemas.microsoft.com/office/drawing/2014/main" id="{4C9D3548-8585-44DC-982C-58FF10C87C7D}"/>
              </a:ext>
            </a:extLst>
          </p:cNvPr>
          <p:cNvSpPr>
            <a:spLocks noGrp="1"/>
          </p:cNvSpPr>
          <p:nvPr>
            <p:ph type="body" sz="half" idx="76"/>
          </p:nvPr>
        </p:nvSpPr>
        <p:spPr/>
        <p:txBody>
          <a:bodyPr rtlCol="0"/>
          <a:lstStyle/>
          <a:p>
            <a:pPr rtl="0"/>
            <a:r>
              <a:rPr lang="sk-SK" sz="2400" dirty="0"/>
              <a:t>Nikola Potocká</a:t>
            </a:r>
          </a:p>
        </p:txBody>
      </p:sp>
      <p:sp>
        <p:nvSpPr>
          <p:cNvPr id="16" name="Zástupný symbol textu 15">
            <a:extLst>
              <a:ext uri="{FF2B5EF4-FFF2-40B4-BE49-F238E27FC236}">
                <a16:creationId xmlns="" xmlns:a16="http://schemas.microsoft.com/office/drawing/2014/main" id="{F72BEE87-1B7A-4057-B7D8-C16B5198BF8B}"/>
              </a:ext>
            </a:extLst>
          </p:cNvPr>
          <p:cNvSpPr>
            <a:spLocks noGrp="1"/>
          </p:cNvSpPr>
          <p:nvPr>
            <p:ph type="body" sz="half" idx="78"/>
          </p:nvPr>
        </p:nvSpPr>
        <p:spPr/>
        <p:txBody>
          <a:bodyPr rtlCol="0"/>
          <a:lstStyle/>
          <a:p>
            <a:pPr rtl="0"/>
            <a:r>
              <a:rPr lang="sk-SK" dirty="0"/>
              <a:t>Účtovníčka</a:t>
            </a:r>
          </a:p>
        </p:txBody>
      </p:sp>
      <p:pic>
        <p:nvPicPr>
          <p:cNvPr id="31" name="Zástupný symbol obrázka 30" descr="Fotografia člena tímu">
            <a:extLst>
              <a:ext uri="{FF2B5EF4-FFF2-40B4-BE49-F238E27FC236}">
                <a16:creationId xmlns="" xmlns:a16="http://schemas.microsoft.com/office/drawing/2014/main" id="{16A837B0-D47D-42C5-94BE-E229C1A95AC2}"/>
              </a:ext>
            </a:extLst>
          </p:cNvPr>
          <p:cNvPicPr>
            <a:picLocks noGrp="1" noChangeAspect="1"/>
          </p:cNvPicPr>
          <p:nvPr>
            <p:ph type="pic" sz="quarter" idx="8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8" name="Zástupný symbol textu 7">
            <a:extLst>
              <a:ext uri="{FF2B5EF4-FFF2-40B4-BE49-F238E27FC236}">
                <a16:creationId xmlns="" xmlns:a16="http://schemas.microsoft.com/office/drawing/2014/main" id="{0F64E4E9-0083-42D8-80F8-2D2093F85A12}"/>
              </a:ext>
            </a:extLst>
          </p:cNvPr>
          <p:cNvSpPr>
            <a:spLocks noGrp="1"/>
          </p:cNvSpPr>
          <p:nvPr>
            <p:ph type="body" sz="half" idx="67"/>
          </p:nvPr>
        </p:nvSpPr>
        <p:spPr/>
        <p:txBody>
          <a:bodyPr rtlCol="0"/>
          <a:lstStyle/>
          <a:p>
            <a:pPr rtl="0"/>
            <a:r>
              <a:rPr lang="sk-SK" sz="2400" dirty="0"/>
              <a:t>Andrea Lukáčová </a:t>
            </a:r>
          </a:p>
        </p:txBody>
      </p:sp>
      <p:sp>
        <p:nvSpPr>
          <p:cNvPr id="9" name="Zástupný symbol textu 8">
            <a:extLst>
              <a:ext uri="{FF2B5EF4-FFF2-40B4-BE49-F238E27FC236}">
                <a16:creationId xmlns="" xmlns:a16="http://schemas.microsoft.com/office/drawing/2014/main" id="{AF307485-C590-412A-AC5D-861143E3D912}"/>
              </a:ext>
            </a:extLst>
          </p:cNvPr>
          <p:cNvSpPr>
            <a:spLocks noGrp="1"/>
          </p:cNvSpPr>
          <p:nvPr>
            <p:ph type="body" sz="half" idx="69"/>
          </p:nvPr>
        </p:nvSpPr>
        <p:spPr/>
        <p:txBody>
          <a:bodyPr rtlCol="0"/>
          <a:lstStyle/>
          <a:p>
            <a:pPr rtl="0"/>
            <a:r>
              <a:rPr lang="sk-SK" dirty="0"/>
              <a:t>Šéfkuchárka (pekárka)</a:t>
            </a:r>
          </a:p>
        </p:txBody>
      </p:sp>
      <p:pic>
        <p:nvPicPr>
          <p:cNvPr id="35" name="Zástupný symbol obrázka 34" descr="Fotografia člena tímu">
            <a:extLst>
              <a:ext uri="{FF2B5EF4-FFF2-40B4-BE49-F238E27FC236}">
                <a16:creationId xmlns="" xmlns:a16="http://schemas.microsoft.com/office/drawing/2014/main" id="{1A3F424A-74ED-4491-BF42-F667B8A11B1D}"/>
              </a:ext>
            </a:extLst>
          </p:cNvPr>
          <p:cNvPicPr>
            <a:picLocks noGrp="1" noChangeAspect="1"/>
          </p:cNvPicPr>
          <p:nvPr>
            <p:ph type="pic" sz="quarter" idx="87"/>
          </p:nvPr>
        </p:nvPicPr>
        <p:blipFill>
          <a:blip r:embed="rId4"/>
          <a:srcRect l="72" r="72"/>
          <a:stretch>
            <a:fillRect/>
          </a:stretch>
        </p:blipFill>
        <p:spPr/>
      </p:pic>
      <p:sp>
        <p:nvSpPr>
          <p:cNvPr id="12" name="Zástupný symbol textu 11">
            <a:extLst>
              <a:ext uri="{FF2B5EF4-FFF2-40B4-BE49-F238E27FC236}">
                <a16:creationId xmlns="" xmlns:a16="http://schemas.microsoft.com/office/drawing/2014/main" id="{7800A375-222C-4905-B9C3-C452F1CC48DB}"/>
              </a:ext>
            </a:extLst>
          </p:cNvPr>
          <p:cNvSpPr>
            <a:spLocks noGrp="1"/>
          </p:cNvSpPr>
          <p:nvPr>
            <p:ph type="body" sz="half" idx="73"/>
          </p:nvPr>
        </p:nvSpPr>
        <p:spPr/>
        <p:txBody>
          <a:bodyPr rtlCol="0"/>
          <a:lstStyle/>
          <a:p>
            <a:pPr rtl="0"/>
            <a:r>
              <a:rPr lang="sk-SK" sz="2400" dirty="0"/>
              <a:t>August </a:t>
            </a:r>
            <a:br>
              <a:rPr lang="sk-SK" sz="2400" dirty="0"/>
            </a:br>
            <a:r>
              <a:rPr lang="sk-SK" sz="2400" dirty="0"/>
              <a:t>Hudec </a:t>
            </a:r>
          </a:p>
        </p:txBody>
      </p:sp>
      <p:sp>
        <p:nvSpPr>
          <p:cNvPr id="13" name="Zástupný symbol textu 12">
            <a:extLst>
              <a:ext uri="{FF2B5EF4-FFF2-40B4-BE49-F238E27FC236}">
                <a16:creationId xmlns="" xmlns:a16="http://schemas.microsoft.com/office/drawing/2014/main" id="{1781FC90-45BE-40D9-8EC9-850BD037D3C0}"/>
              </a:ext>
            </a:extLst>
          </p:cNvPr>
          <p:cNvSpPr>
            <a:spLocks noGrp="1"/>
          </p:cNvSpPr>
          <p:nvPr>
            <p:ph type="body" sz="half" idx="75"/>
          </p:nvPr>
        </p:nvSpPr>
        <p:spPr/>
        <p:txBody>
          <a:bodyPr rtlCol="0"/>
          <a:lstStyle/>
          <a:p>
            <a:pPr rtl="0"/>
            <a:r>
              <a:rPr lang="sk-SK" dirty="0" err="1"/>
              <a:t>Barista</a:t>
            </a:r>
            <a:endParaRPr lang="sk-SK" dirty="0"/>
          </a:p>
        </p:txBody>
      </p:sp>
      <p:sp>
        <p:nvSpPr>
          <p:cNvPr id="17" name="Zástupný symbol textu 16">
            <a:extLst>
              <a:ext uri="{FF2B5EF4-FFF2-40B4-BE49-F238E27FC236}">
                <a16:creationId xmlns="" xmlns:a16="http://schemas.microsoft.com/office/drawing/2014/main" id="{03E0E708-BA19-4FCD-85C6-96C90762AA7D}"/>
              </a:ext>
            </a:extLst>
          </p:cNvPr>
          <p:cNvSpPr>
            <a:spLocks noGrp="1"/>
          </p:cNvSpPr>
          <p:nvPr>
            <p:ph type="body" sz="half" idx="79"/>
          </p:nvPr>
        </p:nvSpPr>
        <p:spPr/>
        <p:txBody>
          <a:bodyPr rtlCol="0"/>
          <a:lstStyle/>
          <a:p>
            <a:pPr rtl="0"/>
            <a:r>
              <a:rPr lang="sk-SK" sz="2400" dirty="0"/>
              <a:t>Kristína </a:t>
            </a:r>
            <a:r>
              <a:rPr lang="sk-SK" sz="2400" dirty="0" err="1"/>
              <a:t>Klukošová</a:t>
            </a:r>
            <a:endParaRPr lang="sk-SK" sz="2400" dirty="0"/>
          </a:p>
        </p:txBody>
      </p:sp>
      <p:sp>
        <p:nvSpPr>
          <p:cNvPr id="19" name="Zástupný symbol textu 18">
            <a:extLst>
              <a:ext uri="{FF2B5EF4-FFF2-40B4-BE49-F238E27FC236}">
                <a16:creationId xmlns="" xmlns:a16="http://schemas.microsoft.com/office/drawing/2014/main" id="{FD33D1A0-C543-4B1B-8BE2-36182E0D6F6E}"/>
              </a:ext>
            </a:extLst>
          </p:cNvPr>
          <p:cNvSpPr>
            <a:spLocks noGrp="1"/>
          </p:cNvSpPr>
          <p:nvPr>
            <p:ph type="body" sz="half" idx="81"/>
          </p:nvPr>
        </p:nvSpPr>
        <p:spPr/>
        <p:txBody>
          <a:bodyPr rtlCol="0"/>
          <a:lstStyle/>
          <a:p>
            <a:pPr rtl="0"/>
            <a:r>
              <a:rPr lang="sk-SK" dirty="0"/>
              <a:t>Čašníčka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307FD2D7-ACB1-4AE4-974A-496173D1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pPr rtl="0"/>
              <a:t>18</a:t>
            </a:fld>
            <a:endParaRPr lang="sk-SK" dirty="0"/>
          </a:p>
        </p:txBody>
      </p:sp>
      <p:pic>
        <p:nvPicPr>
          <p:cNvPr id="24" name="Zástupný objekt pre obrázok 23">
            <a:extLst>
              <a:ext uri="{FF2B5EF4-FFF2-40B4-BE49-F238E27FC236}">
                <a16:creationId xmlns="" xmlns:a16="http://schemas.microsoft.com/office/drawing/2014/main" id="{CAFC236B-FBAB-4A42-9407-C06760BAA232}"/>
              </a:ext>
            </a:extLst>
          </p:cNvPr>
          <p:cNvPicPr>
            <a:picLocks noGrp="1" noChangeAspect="1"/>
          </p:cNvPicPr>
          <p:nvPr>
            <p:ph type="pic" sz="quarter" idx="82"/>
          </p:nvPr>
        </p:nvPicPr>
        <p:blipFill>
          <a:blip r:embed="rId5"/>
          <a:srcRect t="17871" b="17871"/>
          <a:stretch>
            <a:fillRect/>
          </a:stretch>
        </p:blipFill>
        <p:spPr/>
      </p:pic>
      <p:pic>
        <p:nvPicPr>
          <p:cNvPr id="51" name="Zástupný objekt pre obrázok 50">
            <a:extLst>
              <a:ext uri="{FF2B5EF4-FFF2-40B4-BE49-F238E27FC236}">
                <a16:creationId xmlns="" xmlns:a16="http://schemas.microsoft.com/office/drawing/2014/main" id="{A8865979-4381-443E-BB4A-189A0C5170F7}"/>
              </a:ext>
            </a:extLst>
          </p:cNvPr>
          <p:cNvPicPr>
            <a:picLocks noGrp="1" noChangeAspect="1"/>
          </p:cNvPicPr>
          <p:nvPr>
            <p:ph type="pic" sz="quarter" idx="86"/>
          </p:nvPr>
        </p:nvPicPr>
        <p:blipFill>
          <a:blip r:embed="rId6"/>
          <a:srcRect t="26" b="26"/>
          <a:stretch>
            <a:fillRect/>
          </a:stretch>
        </p:blipFill>
        <p:spPr>
          <a:xfrm>
            <a:off x="4586273" y="2398030"/>
            <a:ext cx="1098000" cy="1098000"/>
          </a:xfrm>
        </p:spPr>
      </p:pic>
      <p:pic>
        <p:nvPicPr>
          <p:cNvPr id="55" name="Zástupný objekt pre obrázok 54">
            <a:extLst>
              <a:ext uri="{FF2B5EF4-FFF2-40B4-BE49-F238E27FC236}">
                <a16:creationId xmlns="" xmlns:a16="http://schemas.microsoft.com/office/drawing/2014/main" id="{DDE281E6-A15E-4C4C-8876-302F700BF1CB}"/>
              </a:ext>
            </a:extLst>
          </p:cNvPr>
          <p:cNvPicPr>
            <a:picLocks noGrp="1" noChangeAspect="1"/>
          </p:cNvPicPr>
          <p:nvPr>
            <p:ph type="pic" sz="quarter" idx="85"/>
          </p:nvPr>
        </p:nvPicPr>
        <p:blipFill>
          <a:blip r:embed="rId7"/>
          <a:srcRect l="21875" r="21875"/>
          <a:stretch>
            <a:fillRect/>
          </a:stretch>
        </p:blipFill>
        <p:spPr/>
      </p:pic>
      <p:pic>
        <p:nvPicPr>
          <p:cNvPr id="63" name="Zástupný objekt pre obrázok 62">
            <a:extLst>
              <a:ext uri="{FF2B5EF4-FFF2-40B4-BE49-F238E27FC236}">
                <a16:creationId xmlns="" xmlns:a16="http://schemas.microsoft.com/office/drawing/2014/main" id="{184E7E18-47CC-4FE7-BE6F-4A24862A0B7B}"/>
              </a:ext>
            </a:extLst>
          </p:cNvPr>
          <p:cNvPicPr>
            <a:picLocks noGrp="1" noChangeAspect="1"/>
          </p:cNvPicPr>
          <p:nvPr>
            <p:ph type="pic" sz="quarter" idx="84"/>
          </p:nvPr>
        </p:nvPicPr>
        <p:blipFill>
          <a:blip r:embed="rId8"/>
          <a:srcRect l="13178" r="13178"/>
          <a:stretch>
            <a:fillRect/>
          </a:stretch>
        </p:blipFill>
        <p:spPr/>
      </p:pic>
      <p:sp>
        <p:nvSpPr>
          <p:cNvPr id="65" name="Zástupný objekt pre obrázok 64">
            <a:extLst>
              <a:ext uri="{FF2B5EF4-FFF2-40B4-BE49-F238E27FC236}">
                <a16:creationId xmlns="" xmlns:a16="http://schemas.microsoft.com/office/drawing/2014/main" id="{127CDBE6-E30C-4778-88B1-C797360E57B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67" name="Podnadpis 66">
            <a:extLst>
              <a:ext uri="{FF2B5EF4-FFF2-40B4-BE49-F238E27FC236}">
                <a16:creationId xmlns="" xmlns:a16="http://schemas.microsoft.com/office/drawing/2014/main" id="{6C9BC635-0224-407B-9EE4-DCF4C2AAD3D2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743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VSTUPY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19</a:t>
            </a:fld>
            <a:endParaRPr lang="sk-SK" dirty="0"/>
          </a:p>
        </p:txBody>
      </p:sp>
      <p:sp>
        <p:nvSpPr>
          <p:cNvPr id="6" name="Podnadpis 5">
            <a:extLst>
              <a:ext uri="{FF2B5EF4-FFF2-40B4-BE49-F238E27FC236}">
                <a16:creationId xmlns="" xmlns:a16="http://schemas.microsoft.com/office/drawing/2014/main" id="{4817E59C-31EF-43B2-8668-F4C787A1D98A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obrázok 8">
            <a:extLst>
              <a:ext uri="{FF2B5EF4-FFF2-40B4-BE49-F238E27FC236}">
                <a16:creationId xmlns="" xmlns:a16="http://schemas.microsoft.com/office/drawing/2014/main" id="{256ED78C-B998-45A2-9D16-F140BDD61EBF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410945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OBSAH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=""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318075"/>
          </a:xfrm>
        </p:spPr>
        <p:txBody>
          <a:bodyPr rtlCol="0">
            <a:normAutofit lnSpcReduction="1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3" action="ppaction://hlinksldjump"/>
              </a:rPr>
              <a:t>O NÁS</a:t>
            </a:r>
            <a:endParaRPr lang="sk-SK" sz="2000" u="sng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4" action="ppaction://hlinksldjump"/>
              </a:rPr>
              <a:t>ZAČIATKY</a:t>
            </a:r>
            <a:endParaRPr lang="sk-SK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5" action="ppaction://hlinksldjump"/>
              </a:rPr>
              <a:t>CHARAKTERISTIKA FIRMY</a:t>
            </a:r>
            <a:endParaRPr lang="sk-SK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6" action="ppaction://hlinksldjump"/>
              </a:rPr>
              <a:t>PREDMET PODNIKANIA</a:t>
            </a:r>
            <a:endParaRPr lang="sk-SK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7" action="ppaction://hlinksldjump"/>
              </a:rPr>
              <a:t>TRHOVÉ POSTAVENIE FIRMY</a:t>
            </a:r>
            <a:endParaRPr lang="sk-SK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8" action="ppaction://hlinksldjump"/>
              </a:rPr>
              <a:t>MARKETINGOVÝ PLÁN</a:t>
            </a:r>
            <a:endParaRPr lang="sk-SK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9" action="ppaction://hlinksldjump"/>
              </a:rPr>
              <a:t>MANAŽMENT FIRMY</a:t>
            </a:r>
            <a:endParaRPr lang="sk-SK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10" action="ppaction://hlinksldjump"/>
              </a:rPr>
              <a:t>VSTUPY</a:t>
            </a:r>
            <a:endParaRPr lang="sk-SK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u="sng" dirty="0">
                <a:hlinkClick r:id="rId11" action="ppaction://hlinksldjump"/>
              </a:rPr>
              <a:t>HOSPODÁRENIE PODNIKU</a:t>
            </a:r>
            <a:endParaRPr lang="sk-SK" sz="2000" u="sng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=""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sk-SK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sk-SK" smtClean="0">
                <a:solidFill>
                  <a:srgbClr val="FFFFFF"/>
                </a:solidFill>
              </a:rPr>
              <a:pPr rtl="0"/>
              <a:t>2</a:t>
            </a:fld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1DD3B168-326E-4CBA-8036-C8C4F828F45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2F6ABE-4870-48E3-AE47-ED2EA02C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3600" dirty="0"/>
              <a:t>VSTUPY MOŽU BYŤ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="" xmlns:a16="http://schemas.microsoft.com/office/drawing/2014/main" id="{DF73EE7D-715B-4F0C-BBAE-3F6CEF2EAA38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 rtlCol="0">
            <a:noAutofit/>
          </a:bodyPr>
          <a:lstStyle/>
          <a:p>
            <a:pPr rtl="0"/>
            <a:r>
              <a:rPr lang="sk-SK" sz="2400" dirty="0"/>
              <a:t>MATERIÁLNE</a:t>
            </a:r>
          </a:p>
        </p:txBody>
      </p:sp>
      <p:sp>
        <p:nvSpPr>
          <p:cNvPr id="5" name="Zástupný symbol textu 4">
            <a:extLst>
              <a:ext uri="{FF2B5EF4-FFF2-40B4-BE49-F238E27FC236}">
                <a16:creationId xmlns="" xmlns:a16="http://schemas.microsoft.com/office/drawing/2014/main" id="{F9BCF5CE-5EA9-40F1-9E42-36106966F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29"/>
            <a:ext cx="3106800" cy="2796145"/>
          </a:xfrm>
        </p:spPr>
        <p:txBody>
          <a:bodyPr rtlCol="0">
            <a:normAutofit/>
          </a:bodyPr>
          <a:lstStyle/>
          <a:p>
            <a:pPr rtl="0"/>
            <a:r>
              <a:rPr lang="sk-SK" sz="1600" dirty="0"/>
              <a:t>Nehnuteľnosť</a:t>
            </a:r>
          </a:p>
          <a:p>
            <a:pPr rtl="0"/>
            <a:r>
              <a:rPr lang="sk-SK" sz="1600" dirty="0"/>
              <a:t>Výbava kaviarne a kuchyne (kávovar, umývačka, sporák, rúra na pečenie...)</a:t>
            </a:r>
          </a:p>
          <a:p>
            <a:pPr rtl="0"/>
            <a:r>
              <a:rPr lang="sk-SK" sz="1600" dirty="0"/>
              <a:t>Suroviny a knihy</a:t>
            </a:r>
          </a:p>
          <a:p>
            <a:pPr rtl="0"/>
            <a:r>
              <a:rPr lang="sk-SK" sz="1600" dirty="0"/>
              <a:t>Stoly a stoličky na sedenie, regály na knihy</a:t>
            </a:r>
          </a:p>
          <a:p>
            <a:pPr rtl="0"/>
            <a:r>
              <a:rPr lang="sk-SK" sz="1600" dirty="0"/>
              <a:t>Pokladňa, elektronika</a:t>
            </a:r>
          </a:p>
          <a:p>
            <a:pPr rtl="0"/>
            <a:endParaRPr lang="sk-SK" sz="1600" dirty="0"/>
          </a:p>
        </p:txBody>
      </p:sp>
      <p:sp>
        <p:nvSpPr>
          <p:cNvPr id="10" name="Zástupný symbol textu 9">
            <a:extLst>
              <a:ext uri="{FF2B5EF4-FFF2-40B4-BE49-F238E27FC236}">
                <a16:creationId xmlns="" xmlns:a16="http://schemas.microsoft.com/office/drawing/2014/main" id="{DBE8B473-0AA1-4E98-B9C0-5A3D44AF5998}"/>
              </a:ext>
            </a:extLst>
          </p:cNvPr>
          <p:cNvSpPr>
            <a:spLocks noGrp="1"/>
          </p:cNvSpPr>
          <p:nvPr>
            <p:ph type="body" sz="half" idx="60"/>
          </p:nvPr>
        </p:nvSpPr>
        <p:spPr/>
        <p:txBody>
          <a:bodyPr rtlCol="0">
            <a:noAutofit/>
          </a:bodyPr>
          <a:lstStyle/>
          <a:p>
            <a:pPr rtl="0"/>
            <a:r>
              <a:rPr lang="sk-SK" sz="2400" dirty="0"/>
              <a:t>ĽUDSKÉ</a:t>
            </a:r>
          </a:p>
        </p:txBody>
      </p:sp>
      <p:sp>
        <p:nvSpPr>
          <p:cNvPr id="8" name="Zástupný symbol textu 7">
            <a:extLst>
              <a:ext uri="{FF2B5EF4-FFF2-40B4-BE49-F238E27FC236}">
                <a16:creationId xmlns="" xmlns:a16="http://schemas.microsoft.com/office/drawing/2014/main" id="{B7C77058-E6FD-424F-930D-E04F60E9034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sz="1600" dirty="0"/>
              <a:t>Zamestnanci (čašník, </a:t>
            </a:r>
            <a:r>
              <a:rPr lang="sk-SK" sz="1600" dirty="0" err="1"/>
              <a:t>barista</a:t>
            </a:r>
            <a:r>
              <a:rPr lang="sk-SK" sz="1600" dirty="0"/>
              <a:t>, pekár, predavač, účtovníčka, upratovačka...)</a:t>
            </a:r>
          </a:p>
        </p:txBody>
      </p:sp>
      <p:sp>
        <p:nvSpPr>
          <p:cNvPr id="11" name="Zástupný symbol textu 10">
            <a:extLst>
              <a:ext uri="{FF2B5EF4-FFF2-40B4-BE49-F238E27FC236}">
                <a16:creationId xmlns="" xmlns:a16="http://schemas.microsoft.com/office/drawing/2014/main" id="{183C1FB1-6510-4278-81B4-18C321411615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 rtlCol="0">
            <a:noAutofit/>
          </a:bodyPr>
          <a:lstStyle/>
          <a:p>
            <a:pPr rtl="0"/>
            <a:r>
              <a:rPr lang="sk-SK" sz="2400" dirty="0"/>
              <a:t>FINANČNÉ</a:t>
            </a:r>
          </a:p>
        </p:txBody>
      </p:sp>
      <p:sp>
        <p:nvSpPr>
          <p:cNvPr id="9" name="Zástupný symbol textu 8">
            <a:extLst>
              <a:ext uri="{FF2B5EF4-FFF2-40B4-BE49-F238E27FC236}">
                <a16:creationId xmlns="" xmlns:a16="http://schemas.microsoft.com/office/drawing/2014/main" id="{F2EBD8A8-1170-4E7C-B365-BF1B6CF2643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sz="1600" dirty="0"/>
              <a:t>Zakladateľmi vložený vklad</a:t>
            </a:r>
          </a:p>
          <a:p>
            <a:pPr rtl="0"/>
            <a:r>
              <a:rPr lang="sk-SK" sz="1600" dirty="0"/>
              <a:t>Lízingová zmluva</a:t>
            </a:r>
          </a:p>
          <a:p>
            <a:pPr rtl="0"/>
            <a:r>
              <a:rPr lang="sk-SK" sz="1600" dirty="0"/>
              <a:t>Pôžička</a:t>
            </a:r>
          </a:p>
          <a:p>
            <a:pPr rtl="0"/>
            <a:r>
              <a:rPr lang="sk-SK" sz="1600" dirty="0"/>
              <a:t>Bločky za nákup, predaj</a:t>
            </a:r>
          </a:p>
          <a:p>
            <a:pPr rtl="0"/>
            <a:r>
              <a:rPr lang="sk-SK" sz="1600" dirty="0"/>
              <a:t>Komisionálny sklad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CBC537DE-195A-4043-B5BF-124CAA94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20</a:t>
            </a:fld>
            <a:endParaRPr lang="sk-SK" dirty="0"/>
          </a:p>
        </p:txBody>
      </p:sp>
      <p:sp>
        <p:nvSpPr>
          <p:cNvPr id="14" name="Zástupný objekt pre obrázok 13">
            <a:extLst>
              <a:ext uri="{FF2B5EF4-FFF2-40B4-BE49-F238E27FC236}">
                <a16:creationId xmlns="" xmlns:a16="http://schemas.microsoft.com/office/drawing/2014/main" id="{860DBCCD-E5D2-4A97-91B5-2B53EB28632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17" name="Podnadpis 16">
            <a:extLst>
              <a:ext uri="{FF2B5EF4-FFF2-40B4-BE49-F238E27FC236}">
                <a16:creationId xmlns="" xmlns:a16="http://schemas.microsoft.com/office/drawing/2014/main" id="{9DD4CB65-A07F-47FC-A3D0-40002D299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sk-SK"/>
          </a:p>
        </p:txBody>
      </p:sp>
      <p:sp>
        <p:nvSpPr>
          <p:cNvPr id="19" name="Zástupný text 18">
            <a:extLst>
              <a:ext uri="{FF2B5EF4-FFF2-40B4-BE49-F238E27FC236}">
                <a16:creationId xmlns="" xmlns:a16="http://schemas.microsoft.com/office/drawing/2014/main" id="{46925EB4-A2E6-4F55-9B38-3FD0943B78D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1" name="Zástupný text 20">
            <a:extLst>
              <a:ext uri="{FF2B5EF4-FFF2-40B4-BE49-F238E27FC236}">
                <a16:creationId xmlns="" xmlns:a16="http://schemas.microsoft.com/office/drawing/2014/main" id="{EDC08AE2-4ECC-4200-913C-23F8D67A2CF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32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HOSPODÁRENIE PODNIKU</a:t>
            </a:r>
          </a:p>
        </p:txBody>
      </p:sp>
      <p:pic>
        <p:nvPicPr>
          <p:cNvPr id="7" name="Zástupný symbol obrázka 6">
            <a:extLst>
              <a:ext uri="{FF2B5EF4-FFF2-40B4-BE49-F238E27FC236}">
                <a16:creationId xmlns="" xmlns:a16="http://schemas.microsoft.com/office/drawing/2014/main" id="{F8DFF120-F35A-496B-A2D3-B4DE5A720A1E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21</a:t>
            </a:fld>
            <a:endParaRPr lang="sk-SK" dirty="0"/>
          </a:p>
        </p:txBody>
      </p:sp>
      <p:sp>
        <p:nvSpPr>
          <p:cNvPr id="6" name="Podnadpis 5">
            <a:extLst>
              <a:ext uri="{FF2B5EF4-FFF2-40B4-BE49-F238E27FC236}">
                <a16:creationId xmlns="" xmlns:a16="http://schemas.microsoft.com/office/drawing/2014/main" id="{FD16F846-D2DD-4A7B-8A4A-1C0365F3AE17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109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="" xmlns:a16="http://schemas.microsoft.com/office/drawing/2014/main" id="{FCDE14EA-D755-42BB-A773-87353BE4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4000" dirty="0"/>
              <a:t>HOSPODÁRENIE PODNIKU</a:t>
            </a:r>
            <a:endParaRPr lang="sk-SK" sz="3600" dirty="0"/>
          </a:p>
        </p:txBody>
      </p:sp>
      <p:sp>
        <p:nvSpPr>
          <p:cNvPr id="8" name="Zástupný symbol textu 7">
            <a:extLst>
              <a:ext uri="{FF2B5EF4-FFF2-40B4-BE49-F238E27FC236}">
                <a16:creationId xmlns="" xmlns:a16="http://schemas.microsoft.com/office/drawing/2014/main" id="{78B72CB9-4F02-4542-9386-F83F09A021C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46452" y="2785687"/>
            <a:ext cx="4871129" cy="972000"/>
          </a:xfrm>
        </p:spPr>
        <p:txBody>
          <a:bodyPr rtlCol="0"/>
          <a:lstStyle/>
          <a:p>
            <a:pPr rtl="0"/>
            <a:r>
              <a:rPr lang="sk-SK" sz="3600" dirty="0"/>
              <a:t>ZISK</a:t>
            </a:r>
          </a:p>
        </p:txBody>
      </p:sp>
      <p:sp>
        <p:nvSpPr>
          <p:cNvPr id="2" name="Zástupný symbol textu 1">
            <a:extLst>
              <a:ext uri="{FF2B5EF4-FFF2-40B4-BE49-F238E27FC236}">
                <a16:creationId xmlns="" xmlns:a16="http://schemas.microsoft.com/office/drawing/2014/main" id="{3A156E2A-7EA6-46A1-8550-A4DF1EEC191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/>
          <a:lstStyle/>
          <a:p>
            <a:pPr rtl="0"/>
            <a:r>
              <a:rPr lang="sk-SK" dirty="0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="" xmlns:a16="http://schemas.microsoft.com/office/drawing/2014/main" id="{5C0C7273-3D05-4EC4-ADCC-E27B36EEEEE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dirty="0"/>
              <a:t>Kvôli popularite, dobrej lokalite a známemu menu je náš podnik vo väčšom zisku. A tak si ho môžeme dovoliť stále inovovať. </a:t>
            </a:r>
          </a:p>
        </p:txBody>
      </p:sp>
      <p:sp>
        <p:nvSpPr>
          <p:cNvPr id="11" name="Zástupný symbol textu 10">
            <a:extLst>
              <a:ext uri="{FF2B5EF4-FFF2-40B4-BE49-F238E27FC236}">
                <a16:creationId xmlns="" xmlns:a16="http://schemas.microsoft.com/office/drawing/2014/main" id="{3FEAF0C4-7898-4ED3-AA4F-68C2FB5AFFF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6381668" y="2789711"/>
            <a:ext cx="4871129" cy="972000"/>
          </a:xfrm>
        </p:spPr>
        <p:txBody>
          <a:bodyPr rtlCol="0"/>
          <a:lstStyle/>
          <a:p>
            <a:pPr rtl="0"/>
            <a:r>
              <a:rPr lang="sk-SK" sz="3600" dirty="0"/>
              <a:t>STRATA</a:t>
            </a:r>
          </a:p>
        </p:txBody>
      </p:sp>
      <p:sp>
        <p:nvSpPr>
          <p:cNvPr id="10" name="Zástupný symbol textu 9">
            <a:extLst>
              <a:ext uri="{FF2B5EF4-FFF2-40B4-BE49-F238E27FC236}">
                <a16:creationId xmlns="" xmlns:a16="http://schemas.microsoft.com/office/drawing/2014/main" id="{7FE98970-2CA9-4318-9937-A1421B4C499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 rtlCol="0"/>
          <a:lstStyle/>
          <a:p>
            <a:pPr rtl="0"/>
            <a:r>
              <a:rPr lang="sk-SK" dirty="0"/>
              <a:t>V najväčšej strate sme boli počas pandémie korona vírusu. Keď to gastronómiu silno zasiahlo a museli sme náš podnik na nejakú dobu zavrieť. </a:t>
            </a:r>
          </a:p>
        </p:txBody>
      </p:sp>
      <p:pic>
        <p:nvPicPr>
          <p:cNvPr id="13" name="Zástupný symbol obrázka 12">
            <a:extLst>
              <a:ext uri="{FF2B5EF4-FFF2-40B4-BE49-F238E27FC236}">
                <a16:creationId xmlns="" xmlns:a16="http://schemas.microsoft.com/office/drawing/2014/main" id="{895BAE55-8D7A-48D2-BF33-95805B193E4B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4" y="5736021"/>
            <a:ext cx="814690" cy="571500"/>
          </a:xfrm>
        </p:spPr>
      </p:pic>
      <p:sp>
        <p:nvSpPr>
          <p:cNvPr id="4" name="Zástupný symbol čísla snímky 3">
            <a:extLst>
              <a:ext uri="{FF2B5EF4-FFF2-40B4-BE49-F238E27FC236}">
                <a16:creationId xmlns="" xmlns:a16="http://schemas.microsoft.com/office/drawing/2014/main" id="{6CEECB1D-F676-4A71-942E-CE7C2441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sk-SK" smtClean="0"/>
              <a:t>22</a:t>
            </a:fld>
            <a:endParaRPr lang="sk-SK" dirty="0"/>
          </a:p>
        </p:txBody>
      </p:sp>
      <p:sp>
        <p:nvSpPr>
          <p:cNvPr id="12" name="Podnadpis 11">
            <a:extLst>
              <a:ext uri="{FF2B5EF4-FFF2-40B4-BE49-F238E27FC236}">
                <a16:creationId xmlns="" xmlns:a16="http://schemas.microsoft.com/office/drawing/2014/main" id="{A2E0DB89-E8FB-4231-A0AF-B7397D0EB608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ástupný text 14">
            <a:extLst>
              <a:ext uri="{FF2B5EF4-FFF2-40B4-BE49-F238E27FC236}">
                <a16:creationId xmlns="" xmlns:a16="http://schemas.microsoft.com/office/drawing/2014/main" id="{2CF92205-8BB9-4777-8FC0-A87149C4E70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565801" y="3604068"/>
            <a:ext cx="4787999" cy="343264"/>
          </a:xfrm>
        </p:spPr>
        <p:txBody>
          <a:bodyPr/>
          <a:lstStyle/>
          <a:p>
            <a:r>
              <a:rPr lang="sk-SK" dirty="0">
                <a:latin typeface="Arial Black" panose="020B0A04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855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="" xmlns:a16="http://schemas.microsoft.com/office/drawing/2014/main" id="{FE4C0176-F748-42D4-A25B-71F0C054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ĎAKUJEME!</a:t>
            </a:r>
          </a:p>
        </p:txBody>
      </p:sp>
      <p:sp>
        <p:nvSpPr>
          <p:cNvPr id="5" name="Zástupný symbol textu 4">
            <a:extLst>
              <a:ext uri="{FF2B5EF4-FFF2-40B4-BE49-F238E27FC236}">
                <a16:creationId xmlns="" xmlns:a16="http://schemas.microsoft.com/office/drawing/2014/main" id="{C9857702-D4F7-460C-9B02-C07897E603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0540" y="2359459"/>
            <a:ext cx="4896000" cy="664762"/>
          </a:xfrm>
        </p:spPr>
        <p:txBody>
          <a:bodyPr rtlCol="0"/>
          <a:lstStyle/>
          <a:p>
            <a:pPr rtl="0"/>
            <a:r>
              <a:rPr lang="sk-SK" dirty="0"/>
              <a:t>Tereza Krakovská Tamara </a:t>
            </a:r>
            <a:r>
              <a:rPr lang="sk-SK" dirty="0" err="1"/>
              <a:t>Kenderová</a:t>
            </a:r>
            <a:endParaRPr lang="sk-SK" dirty="0"/>
          </a:p>
        </p:txBody>
      </p:sp>
      <p:sp>
        <p:nvSpPr>
          <p:cNvPr id="6" name="Zástupný symbol textu 5">
            <a:extLst>
              <a:ext uri="{FF2B5EF4-FFF2-40B4-BE49-F238E27FC236}">
                <a16:creationId xmlns="" xmlns:a16="http://schemas.microsoft.com/office/drawing/2014/main" id="{9E8064C2-698C-4F56-B604-A2A8AE3D7C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0540" y="3854503"/>
            <a:ext cx="4896000" cy="265403"/>
          </a:xfrm>
        </p:spPr>
        <p:txBody>
          <a:bodyPr rtlCol="0"/>
          <a:lstStyle/>
          <a:p>
            <a:pPr rtl="0"/>
            <a:r>
              <a:rPr lang="sk-SK" dirty="0"/>
              <a:t>E-mail: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="" xmlns:a16="http://schemas.microsoft.com/office/drawing/2014/main" id="{910D1CE3-B979-4C3E-A3BF-4C200D062B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0540" y="4145905"/>
            <a:ext cx="4896000" cy="373961"/>
          </a:xfrm>
        </p:spPr>
        <p:txBody>
          <a:bodyPr rtlCol="0"/>
          <a:lstStyle/>
          <a:p>
            <a:pPr rtl="0"/>
            <a:r>
              <a:rPr lang="sk-SK" dirty="0"/>
              <a:t>t</a:t>
            </a:r>
            <a:r>
              <a:rPr lang="sk-SK" sz="2400" b="0" i="0" dirty="0">
                <a:solidFill>
                  <a:srgbClr val="8D6347"/>
                </a:solidFill>
                <a:effectLst/>
              </a:rPr>
              <a:t>&amp;</a:t>
            </a:r>
            <a:r>
              <a:rPr lang="sk-SK" sz="2400" dirty="0">
                <a:solidFill>
                  <a:srgbClr val="8D6347"/>
                </a:solidFill>
              </a:rPr>
              <a:t>t</a:t>
            </a:r>
            <a:r>
              <a:rPr lang="sk-SK" dirty="0"/>
              <a:t>@caffebookshop.com</a:t>
            </a:r>
          </a:p>
        </p:txBody>
      </p:sp>
      <p:sp>
        <p:nvSpPr>
          <p:cNvPr id="8" name="Zástupný symbol textu 7">
            <a:extLst>
              <a:ext uri="{FF2B5EF4-FFF2-40B4-BE49-F238E27FC236}">
                <a16:creationId xmlns="" xmlns:a16="http://schemas.microsoft.com/office/drawing/2014/main" id="{56D36886-65A3-42CD-990B-789C9200A4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70540" y="4588858"/>
            <a:ext cx="4896000" cy="252891"/>
          </a:xfrm>
        </p:spPr>
        <p:txBody>
          <a:bodyPr rtlCol="0"/>
          <a:lstStyle/>
          <a:p>
            <a:pPr rtl="0"/>
            <a:r>
              <a:rPr lang="sk-SK" dirty="0"/>
              <a:t>Telefón:</a:t>
            </a:r>
          </a:p>
        </p:txBody>
      </p:sp>
      <p:sp>
        <p:nvSpPr>
          <p:cNvPr id="9" name="Zástupný symbol textu 8">
            <a:extLst>
              <a:ext uri="{FF2B5EF4-FFF2-40B4-BE49-F238E27FC236}">
                <a16:creationId xmlns="" xmlns:a16="http://schemas.microsoft.com/office/drawing/2014/main" id="{E641CB99-F65E-4FA5-89A7-CDA63B042D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0540" y="4910741"/>
            <a:ext cx="4896000" cy="566921"/>
          </a:xfrm>
        </p:spPr>
        <p:txBody>
          <a:bodyPr rtlCol="0"/>
          <a:lstStyle/>
          <a:p>
            <a:pPr rtl="0"/>
            <a:r>
              <a:rPr lang="sk-SK" dirty="0"/>
              <a:t>+421 888 999-000-11</a:t>
            </a:r>
          </a:p>
        </p:txBody>
      </p:sp>
    </p:spTree>
    <p:extLst>
      <p:ext uri="{BB962C8B-B14F-4D97-AF65-F5344CB8AC3E}">
        <p14:creationId xmlns:p14="http://schemas.microsoft.com/office/powerpoint/2010/main" val="345680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C0FF02-C55C-4A6B-AF02-6DB462D7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O NÁS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9A9DA2D1-994D-4AB7-87F1-A6FB5D62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49" y="2600951"/>
            <a:ext cx="5602225" cy="3135070"/>
          </a:xfrm>
        </p:spPr>
        <p:txBody>
          <a:bodyPr rtlCol="0">
            <a:normAutofit/>
          </a:bodyPr>
          <a:lstStyle/>
          <a:p>
            <a:pPr rtl="0"/>
            <a:r>
              <a:rPr lang="sk-SK" sz="2000" dirty="0"/>
              <a:t>Sme dve mladé ambiciózne podnikateľky s vášňou pre príjemné veci. </a:t>
            </a:r>
          </a:p>
          <a:p>
            <a:pPr rtl="0"/>
            <a:r>
              <a:rPr lang="sk-SK" sz="2000" dirty="0"/>
              <a:t>Nevieme si predstaviť začať deň bez šálky dobrej kávy. </a:t>
            </a:r>
          </a:p>
          <a:p>
            <a:pPr rtl="0"/>
            <a:r>
              <a:rPr lang="sk-SK" sz="2000" dirty="0"/>
              <a:t>A čo sa hodí k dobrej káve? Predsa, koláč a kniha! Preto sme sa rozhodli otvoriť T&amp;T, kaviareň spojenú s kníhkupectvom.</a:t>
            </a:r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="" xmlns:a16="http://schemas.microsoft.com/office/drawing/2014/main" id="{B7959B0A-E19C-45C1-981D-1B62B16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/>
              <a:t>0</a:t>
            </a:r>
            <a:fld id="{F470E458-E7C2-4395-B75D-476A174CEE45}" type="slidenum">
              <a:rPr lang="sk-SK" smtClean="0"/>
              <a:t>3</a:t>
            </a:fld>
            <a:endParaRPr lang="sk-SK" dirty="0"/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3BD04DF0-501D-4DCF-A6E3-98A76942EBC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98423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99D1CD-E3CE-44AC-BA7B-BEE1AA84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ZAČIATKY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6577273B-175A-4829-9075-BA1527A2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Spoznali sme sa na strednej škole, kde vznikol aj náš nápad. </a:t>
            </a:r>
          </a:p>
          <a:p>
            <a:r>
              <a:rPr lang="sk-SK" sz="2000" dirty="0"/>
              <a:t>Potom sa naše cesty rozišli, nabrali sme skúsenosti, vyštudovali vysokú školu...</a:t>
            </a:r>
          </a:p>
          <a:p>
            <a:r>
              <a:rPr lang="sk-SK" sz="2000" dirty="0"/>
              <a:t>Znovu sme sa stretli a splnili sme si náš sen.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AA2F1A63-5F69-476C-B3C2-D3FF3EF1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sk-SK" noProof="0" dirty="0" smtClean="0"/>
              <a:t>0</a:t>
            </a:r>
            <a:fld id="{F470E458-E7C2-4395-B75D-476A174CEE45}" type="slidenum">
              <a:rPr lang="sk-SK" noProof="0" smtClean="0"/>
              <a:t>4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6256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CHARAKTERISTIKA FIRMY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/>
              <a:t>0</a:t>
            </a:r>
            <a:fld id="{F470E458-E7C2-4395-B75D-476A174CEE45}" type="slidenum">
              <a:rPr lang="sk-SK" smtClean="0"/>
              <a:t>5</a:t>
            </a:fld>
            <a:endParaRPr lang="sk-SK" dirty="0"/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75409BBA-F51C-4B0E-A6E4-0313964B6E1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9" name="Podnadpis 8">
            <a:extLst>
              <a:ext uri="{FF2B5EF4-FFF2-40B4-BE49-F238E27FC236}">
                <a16:creationId xmlns="" xmlns:a16="http://schemas.microsoft.com/office/drawing/2014/main" id="{CBC1BE3B-4129-4D0D-AAAC-CAC7625C718A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PRÁVNA FORMA</a:t>
            </a:r>
          </a:p>
        </p:txBody>
      </p:sp>
      <p:sp>
        <p:nvSpPr>
          <p:cNvPr id="5" name="Zástupný symbol obsahu 4">
            <a:extLst>
              <a:ext uri="{FF2B5EF4-FFF2-40B4-BE49-F238E27FC236}">
                <a16:creationId xmlns="" xmlns:a16="http://schemas.microsoft.com/office/drawing/2014/main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sz="2000" b="0" i="0" dirty="0">
                <a:solidFill>
                  <a:srgbClr val="855939"/>
                </a:solidFill>
                <a:effectLst/>
              </a:rPr>
              <a:t>Je </a:t>
            </a:r>
            <a:r>
              <a:rPr lang="sk-SK" sz="2000" dirty="0">
                <a:solidFill>
                  <a:srgbClr val="855939"/>
                </a:solidFill>
              </a:rPr>
              <a:t>právom</a:t>
            </a:r>
            <a:r>
              <a:rPr lang="sk-SK" sz="2000" b="0" i="0" dirty="0">
                <a:solidFill>
                  <a:srgbClr val="855939"/>
                </a:solidFill>
                <a:effectLst/>
              </a:rPr>
              <a:t> stanovená forma</a:t>
            </a:r>
          </a:p>
          <a:p>
            <a:pPr rtl="0"/>
            <a:r>
              <a:rPr lang="sk-SK" sz="2000" dirty="0">
                <a:solidFill>
                  <a:srgbClr val="855939"/>
                </a:solidFill>
              </a:rPr>
              <a:t>Organizácie, podniky</a:t>
            </a:r>
          </a:p>
          <a:p>
            <a:pPr rtl="0"/>
            <a:r>
              <a:rPr lang="sk-SK" sz="2000" dirty="0">
                <a:solidFill>
                  <a:srgbClr val="855939"/>
                </a:solidFill>
              </a:rPr>
              <a:t>Z</a:t>
            </a:r>
            <a:r>
              <a:rPr lang="sk-SK" sz="2000" b="0" i="0" dirty="0">
                <a:solidFill>
                  <a:srgbClr val="855939"/>
                </a:solidFill>
                <a:effectLst/>
              </a:rPr>
              <a:t>oznam právnych foriem definuje a čísluje </a:t>
            </a:r>
            <a:r>
              <a:rPr lang="sk-SK" sz="2000" dirty="0">
                <a:solidFill>
                  <a:srgbClr val="855939"/>
                </a:solidFill>
              </a:rPr>
              <a:t>Štatistický úrad SR</a:t>
            </a:r>
            <a:r>
              <a:rPr lang="sk-SK" sz="2000" b="0" i="0" dirty="0">
                <a:solidFill>
                  <a:srgbClr val="855939"/>
                </a:solidFill>
                <a:effectLst/>
              </a:rPr>
              <a:t> spolu s ich počtom ...verejná obchodná spoločnosť, komanditná spoločnosť, akciová spoločnosť, družstvo...</a:t>
            </a:r>
          </a:p>
          <a:p>
            <a:pPr marL="1800" indent="0" rtl="0">
              <a:buNone/>
            </a:pPr>
            <a:r>
              <a:rPr lang="sk-SK" sz="2000" dirty="0">
                <a:solidFill>
                  <a:schemeClr val="tx1"/>
                </a:solidFill>
              </a:rPr>
              <a:t>   Spoločnosť s ručením obmedzením 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/>
              <a:t>0</a:t>
            </a:r>
            <a:fld id="{F470E458-E7C2-4395-B75D-476A174CEE45}" type="slidenum">
              <a:rPr lang="sk-SK" smtClean="0"/>
              <a:pPr rtl="0"/>
              <a:t>6</a:t>
            </a:fld>
            <a:endParaRPr lang="sk-SK" dirty="0"/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8DB8E325-663A-41B4-B0A6-A7838665BC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270433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3600" dirty="0"/>
              <a:t>SPOLOČNOSŤ S RUČENÍM OBMEDZENÍM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="" xmlns:a16="http://schemas.microsoft.com/office/drawing/2014/main" id="{D99BDFE3-FEDF-425B-A668-58B7892B366E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 rtlCol="0"/>
          <a:lstStyle/>
          <a:p>
            <a:pPr rtl="0"/>
            <a:r>
              <a:rPr lang="sk-SK" dirty="0"/>
              <a:t>Kapitálová spoločnosť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="" xmlns:a16="http://schemas.microsoft.com/office/drawing/2014/main" id="{33214D98-2AC9-41D0-953E-F5C86A1A899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rtlCol="0"/>
          <a:lstStyle/>
          <a:p>
            <a:pPr rtl="0"/>
            <a:r>
              <a:rPr lang="sk-SK" sz="2400" dirty="0"/>
              <a:t>1. Obchodné meno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5C3CA893-1A8D-418C-B882-5F99B0D8B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8970"/>
            <a:ext cx="3312000" cy="252820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8D6347"/>
                </a:solidFill>
                <a:effectLst/>
              </a:rPr>
              <a:t>Každá spoločnosť musí mať obchodné meno.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8D6347"/>
                </a:solidFill>
              </a:rPr>
              <a:t>O</a:t>
            </a:r>
            <a:r>
              <a:rPr lang="sk-SK" b="0" i="0" dirty="0">
                <a:solidFill>
                  <a:srgbClr val="8D6347"/>
                </a:solidFill>
                <a:effectLst/>
              </a:rPr>
              <a:t>značenie "spoločnosť s ručením obmedzeným", alebo skratka "spol. s r. o." či "</a:t>
            </a:r>
            <a:r>
              <a:rPr lang="sk-SK" b="0" i="0" dirty="0" err="1">
                <a:solidFill>
                  <a:srgbClr val="8D6347"/>
                </a:solidFill>
                <a:effectLst/>
              </a:rPr>
              <a:t>s.r.o</a:t>
            </a:r>
            <a:r>
              <a:rPr lang="sk-SK" b="0" i="0" dirty="0">
                <a:solidFill>
                  <a:srgbClr val="8D6347"/>
                </a:solidFill>
                <a:effectLst/>
              </a:rPr>
              <a:t>.".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8D6347"/>
                </a:solidFill>
                <a:effectLst/>
              </a:rPr>
              <a:t>Obchodné meno je základný identifikačný znak obchodnej spoločnosti a musí byť súčasťou spoločenskej zmluvy.</a:t>
            </a:r>
            <a:endParaRPr lang="sk-SK" dirty="0">
              <a:solidFill>
                <a:srgbClr val="8D6347"/>
              </a:solidFill>
            </a:endParaRPr>
          </a:p>
        </p:txBody>
      </p:sp>
      <p:sp>
        <p:nvSpPr>
          <p:cNvPr id="9" name="Zástupný symbol textu 8">
            <a:extLst>
              <a:ext uri="{FF2B5EF4-FFF2-40B4-BE49-F238E27FC236}">
                <a16:creationId xmlns="" xmlns:a16="http://schemas.microsoft.com/office/drawing/2014/main" id="{13DAF1EC-5B0D-46F1-B728-F7FE18025A4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05300" y="2593413"/>
            <a:ext cx="3446700" cy="343264"/>
          </a:xfrm>
        </p:spPr>
        <p:txBody>
          <a:bodyPr rtlCol="0"/>
          <a:lstStyle/>
          <a:p>
            <a:pPr rtl="0"/>
            <a:r>
              <a:rPr lang="sk-SK" sz="2400" dirty="0"/>
              <a:t>2. Spoločenská zmluva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="" xmlns:a16="http://schemas.microsoft.com/office/drawing/2014/main" id="{20848E49-5C0B-4587-A31A-E5966059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2650" y="3395396"/>
            <a:ext cx="3312000" cy="3491982"/>
          </a:xfrm>
        </p:spPr>
        <p:txBody>
          <a:bodyPr rtlCol="0">
            <a:normAutofit fontScale="85000" lnSpcReduction="2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8D6347"/>
                </a:solidFill>
              </a:rPr>
              <a:t>O</a:t>
            </a:r>
            <a:r>
              <a:rPr lang="sk-SK" sz="1900" b="0" i="0" dirty="0">
                <a:solidFill>
                  <a:srgbClr val="8D6347"/>
                </a:solidFill>
                <a:effectLst/>
              </a:rPr>
              <a:t>bchodné meno a sídlo spoločnosti,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8D6347"/>
                </a:solidFill>
              </a:rPr>
              <a:t>U</a:t>
            </a:r>
            <a:r>
              <a:rPr lang="sk-SK" sz="1900" b="0" i="0" dirty="0">
                <a:solidFill>
                  <a:srgbClr val="8D6347"/>
                </a:solidFill>
                <a:effectLst/>
              </a:rPr>
              <a:t>rčenie spoločníkov, mená, bydliská a rodné čísla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8D6347"/>
                </a:solidFill>
              </a:rPr>
              <a:t>P</a:t>
            </a:r>
            <a:r>
              <a:rPr lang="sk-SK" sz="1900" b="0" i="0" dirty="0">
                <a:solidFill>
                  <a:srgbClr val="8D6347"/>
                </a:solidFill>
                <a:effectLst/>
              </a:rPr>
              <a:t>redmet podnikania (činnosti),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8D6347"/>
                </a:solidFill>
              </a:rPr>
              <a:t>V</a:t>
            </a:r>
            <a:r>
              <a:rPr lang="sk-SK" sz="1900" b="0" i="0" dirty="0">
                <a:solidFill>
                  <a:srgbClr val="8D6347"/>
                </a:solidFill>
                <a:effectLst/>
              </a:rPr>
              <a:t>ýšku základného imania a výšku vkladu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8D6347"/>
                </a:solidFill>
              </a:rPr>
              <a:t>U</a:t>
            </a:r>
            <a:r>
              <a:rPr lang="sk-SK" sz="1900" b="0" i="0" dirty="0">
                <a:solidFill>
                  <a:srgbClr val="8D6347"/>
                </a:solidFill>
                <a:effectLst/>
              </a:rPr>
              <a:t>rčenie správcu vkladov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8D6347"/>
                </a:solidFill>
              </a:rPr>
              <a:t>V</a:t>
            </a:r>
            <a:r>
              <a:rPr lang="sk-SK" sz="1900" b="0" i="0" dirty="0">
                <a:solidFill>
                  <a:srgbClr val="8D6347"/>
                </a:solidFill>
                <a:effectLst/>
              </a:rPr>
              <a:t>ýška rezervného fondu, výhody poskytnuté osobám podieľajúcim sa na založení spoločnosti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8D6347"/>
                </a:solidFill>
              </a:rPr>
              <a:t>P</a:t>
            </a:r>
            <a:r>
              <a:rPr lang="sk-SK" sz="1900" b="0" i="0" dirty="0">
                <a:solidFill>
                  <a:srgbClr val="8D6347"/>
                </a:solidFill>
                <a:effectLst/>
              </a:rPr>
              <a:t>rípadne ďalšie náležitosti.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10" name="Zástupný symbol textu 9">
            <a:extLst>
              <a:ext uri="{FF2B5EF4-FFF2-40B4-BE49-F238E27FC236}">
                <a16:creationId xmlns="" xmlns:a16="http://schemas.microsoft.com/office/drawing/2014/main" id="{E29D79A4-609D-40CB-A31C-39255E02AA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907100" y="2593413"/>
            <a:ext cx="3446700" cy="343264"/>
          </a:xfrm>
        </p:spPr>
        <p:txBody>
          <a:bodyPr rtlCol="0"/>
          <a:lstStyle/>
          <a:p>
            <a:pPr rtl="0"/>
            <a:r>
              <a:rPr lang="sk-SK" sz="2400" dirty="0"/>
              <a:t>3. Založenie a vznik </a:t>
            </a:r>
            <a:r>
              <a:rPr lang="sk-SK" sz="2400" dirty="0" err="1"/>
              <a:t>s.r.o</a:t>
            </a:r>
            <a:endParaRPr lang="sk-SK" sz="2400" dirty="0"/>
          </a:p>
        </p:txBody>
      </p:sp>
      <p:sp>
        <p:nvSpPr>
          <p:cNvPr id="8" name="Zástupný symbol obsahu 7">
            <a:extLst>
              <a:ext uri="{FF2B5EF4-FFF2-40B4-BE49-F238E27FC236}">
                <a16:creationId xmlns="" xmlns:a16="http://schemas.microsoft.com/office/drawing/2014/main" id="{CF77D0CB-EC61-4009-B8D3-FBF56511BC95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7977816" y="3468099"/>
            <a:ext cx="3312000" cy="2528208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k-SK" dirty="0"/>
              <a:t>Každí spoločník len jeden vklad.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k-SK" dirty="0"/>
              <a:t>Základné imanie </a:t>
            </a:r>
            <a:r>
              <a:rPr lang="sk-SK" dirty="0" err="1"/>
              <a:t>s.r.o</a:t>
            </a:r>
            <a:r>
              <a:rPr lang="sk-SK" dirty="0"/>
              <a:t>. je minimálne 5000 </a:t>
            </a:r>
            <a:r>
              <a:rPr lang="sk-SK" b="0" i="0" dirty="0">
                <a:solidFill>
                  <a:srgbClr val="8D6347"/>
                </a:solidFill>
                <a:effectLst/>
              </a:rPr>
              <a:t>€.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8D6347"/>
                </a:solidFill>
              </a:rPr>
              <a:t>Podpísaním spoločenskej zmluvy dochádza k založeniu </a:t>
            </a:r>
            <a:r>
              <a:rPr lang="sk-SK" dirty="0" err="1">
                <a:solidFill>
                  <a:srgbClr val="8D6347"/>
                </a:solidFill>
              </a:rPr>
              <a:t>s.r.o</a:t>
            </a:r>
            <a:r>
              <a:rPr lang="sk-SK" dirty="0">
                <a:solidFill>
                  <a:srgbClr val="8D6347"/>
                </a:solidFill>
              </a:rPr>
              <a:t>. </a:t>
            </a:r>
          </a:p>
          <a:p>
            <a:pPr rtl="0"/>
            <a:r>
              <a:rPr lang="sk-SK" dirty="0">
                <a:solidFill>
                  <a:srgbClr val="8D6347"/>
                </a:solidFill>
              </a:rPr>
              <a:t>     Spoločnosť však vzniká zápisom do obchodného registra. </a:t>
            </a:r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="" xmlns:a16="http://schemas.microsoft.com/office/drawing/2014/main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/>
              <a:t>0</a:t>
            </a:r>
            <a:fld id="{F470E458-E7C2-4395-B75D-476A174CEE45}" type="slidenum">
              <a:rPr lang="sk-SK" smtClean="0"/>
              <a:t>7</a:t>
            </a:fld>
            <a:endParaRPr lang="sk-SK" dirty="0"/>
          </a:p>
        </p:txBody>
      </p:sp>
      <p:sp>
        <p:nvSpPr>
          <p:cNvPr id="12" name="Zástupný objekt pre obrázok 11">
            <a:extLst>
              <a:ext uri="{FF2B5EF4-FFF2-40B4-BE49-F238E27FC236}">
                <a16:creationId xmlns="" xmlns:a16="http://schemas.microsoft.com/office/drawing/2014/main" id="{BA1AFE6D-E9D4-4892-874A-E089A169B8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112101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E6BA8EF-BB79-496B-BDCB-D7B0EA27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3600" dirty="0"/>
              <a:t>ZAČIATOK PODNIKANIA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="" xmlns:a16="http://schemas.microsoft.com/office/drawing/2014/main" id="{AC5FF02E-6EA5-485E-9ACC-BE0A77CACFDB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15721" y="1681368"/>
            <a:ext cx="10515600" cy="526312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8" name="Zástupný symbol textu 7">
            <a:extLst>
              <a:ext uri="{FF2B5EF4-FFF2-40B4-BE49-F238E27FC236}">
                <a16:creationId xmlns="" xmlns:a16="http://schemas.microsoft.com/office/drawing/2014/main" id="{822EAD1C-2E2B-45B8-AC27-3017CA0A5E44}"/>
              </a:ext>
            </a:extLst>
          </p:cNvPr>
          <p:cNvSpPr>
            <a:spLocks noGrp="1"/>
          </p:cNvSpPr>
          <p:nvPr>
            <p:ph type="body" sz="half" idx="42"/>
          </p:nvPr>
        </p:nvSpPr>
        <p:spPr>
          <a:xfrm>
            <a:off x="1188730" y="2645679"/>
            <a:ext cx="1106424" cy="884295"/>
          </a:xfrm>
        </p:spPr>
        <p:txBody>
          <a:bodyPr rtlCol="0"/>
          <a:lstStyle/>
          <a:p>
            <a:pPr rtl="0"/>
            <a:r>
              <a:rPr lang="sk-SK" dirty="0"/>
              <a:t>Miesto podnikania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="" xmlns:a16="http://schemas.microsoft.com/office/drawing/2014/main" id="{477292B3-2F30-41D9-B605-ABFC370B7891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59127" y="3734003"/>
            <a:ext cx="1942261" cy="375509"/>
          </a:xfrm>
        </p:spPr>
        <p:txBody>
          <a:bodyPr rtlCol="0">
            <a:noAutofit/>
          </a:bodyPr>
          <a:lstStyle/>
          <a:p>
            <a:pPr rtl="0"/>
            <a:r>
              <a:rPr lang="sk-SK" dirty="0"/>
              <a:t>Ružomberok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="" xmlns:a16="http://schemas.microsoft.com/office/drawing/2014/main" id="{DC771A6E-8BBB-4F0C-A3C5-12B90C51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dirty="0"/>
              <a:t>Naše počiatočné plány začali v našej domovine keď sme sa spoznali. </a:t>
            </a:r>
          </a:p>
        </p:txBody>
      </p:sp>
      <p:sp>
        <p:nvSpPr>
          <p:cNvPr id="12" name="Zástupný symbol textu 11">
            <a:extLst>
              <a:ext uri="{FF2B5EF4-FFF2-40B4-BE49-F238E27FC236}">
                <a16:creationId xmlns="" xmlns:a16="http://schemas.microsoft.com/office/drawing/2014/main" id="{45D36FDD-CE76-42DC-BA27-015E14364970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3354374" y="2768255"/>
            <a:ext cx="1106424" cy="663202"/>
          </a:xfrm>
        </p:spPr>
        <p:txBody>
          <a:bodyPr rtlCol="0"/>
          <a:lstStyle/>
          <a:p>
            <a:pPr rtl="0"/>
            <a:r>
              <a:rPr lang="sk-SK" dirty="0"/>
              <a:t>Umiestnenie</a:t>
            </a:r>
          </a:p>
        </p:txBody>
      </p:sp>
      <p:sp>
        <p:nvSpPr>
          <p:cNvPr id="21" name="Zástupný symbol textu 20">
            <a:extLst>
              <a:ext uri="{FF2B5EF4-FFF2-40B4-BE49-F238E27FC236}">
                <a16:creationId xmlns="" xmlns:a16="http://schemas.microsoft.com/office/drawing/2014/main" id="{39B0401A-1AD7-428B-8650-C1CF85C4A716}"/>
              </a:ext>
            </a:extLst>
          </p:cNvPr>
          <p:cNvSpPr>
            <a:spLocks noGrp="1"/>
          </p:cNvSpPr>
          <p:nvPr>
            <p:ph type="body" sz="half" idx="60"/>
          </p:nvPr>
        </p:nvSpPr>
        <p:spPr>
          <a:xfrm>
            <a:off x="3045122" y="3734003"/>
            <a:ext cx="1944000" cy="375509"/>
          </a:xfrm>
        </p:spPr>
        <p:txBody>
          <a:bodyPr rtlCol="0">
            <a:noAutofit/>
          </a:bodyPr>
          <a:lstStyle/>
          <a:p>
            <a:pPr rtl="0"/>
            <a:r>
              <a:rPr lang="sk-SK" dirty="0"/>
              <a:t>Bratislava</a:t>
            </a:r>
          </a:p>
        </p:txBody>
      </p:sp>
      <p:sp>
        <p:nvSpPr>
          <p:cNvPr id="20" name="Zástupný symbol textu 19">
            <a:extLst>
              <a:ext uri="{FF2B5EF4-FFF2-40B4-BE49-F238E27FC236}">
                <a16:creationId xmlns="" xmlns:a16="http://schemas.microsoft.com/office/drawing/2014/main" id="{2B7C69F6-DEB5-477D-8357-29FA66FE78C3}"/>
              </a:ext>
            </a:extLst>
          </p:cNvPr>
          <p:cNvSpPr>
            <a:spLocks noGrp="1"/>
          </p:cNvSpPr>
          <p:nvPr>
            <p:ph type="body" sz="half" idx="59"/>
          </p:nvPr>
        </p:nvSpPr>
        <p:spPr/>
        <p:txBody>
          <a:bodyPr rtlCol="0"/>
          <a:lstStyle/>
          <a:p>
            <a:pPr rtl="0"/>
            <a:r>
              <a:rPr lang="sk-SK" dirty="0"/>
              <a:t>Náš podnik sme ale vždy chceli mať v našom hlavnom meste. </a:t>
            </a:r>
          </a:p>
        </p:txBody>
      </p:sp>
      <p:sp>
        <p:nvSpPr>
          <p:cNvPr id="14" name="Zástupný symbol textu 13">
            <a:extLst>
              <a:ext uri="{FF2B5EF4-FFF2-40B4-BE49-F238E27FC236}">
                <a16:creationId xmlns="" xmlns:a16="http://schemas.microsoft.com/office/drawing/2014/main" id="{04514188-6AC8-48F7-B125-E76CAAF74E43}"/>
              </a:ext>
            </a:extLst>
          </p:cNvPr>
          <p:cNvSpPr>
            <a:spLocks noGrp="1"/>
          </p:cNvSpPr>
          <p:nvPr>
            <p:ph type="body" sz="half" idx="52"/>
          </p:nvPr>
        </p:nvSpPr>
        <p:spPr>
          <a:xfrm>
            <a:off x="5542013" y="2740507"/>
            <a:ext cx="1106424" cy="2485161"/>
          </a:xfrm>
        </p:spPr>
        <p:txBody>
          <a:bodyPr rtlCol="0"/>
          <a:lstStyle/>
          <a:p>
            <a:pPr rtl="0"/>
            <a:r>
              <a:rPr lang="sk-SK" dirty="0"/>
              <a:t>Dátum vzniku</a:t>
            </a:r>
          </a:p>
        </p:txBody>
      </p:sp>
      <p:sp>
        <p:nvSpPr>
          <p:cNvPr id="23" name="Zástupný symbol textu 22">
            <a:extLst>
              <a:ext uri="{FF2B5EF4-FFF2-40B4-BE49-F238E27FC236}">
                <a16:creationId xmlns="" xmlns:a16="http://schemas.microsoft.com/office/drawing/2014/main" id="{12A8ED58-9C37-4635-8248-4C2FB626D0ED}"/>
              </a:ext>
            </a:extLst>
          </p:cNvPr>
          <p:cNvSpPr>
            <a:spLocks noGrp="1"/>
          </p:cNvSpPr>
          <p:nvPr>
            <p:ph type="body" sz="half" idx="62"/>
          </p:nvPr>
        </p:nvSpPr>
        <p:spPr>
          <a:xfrm>
            <a:off x="5231116" y="3734003"/>
            <a:ext cx="1944000" cy="375509"/>
          </a:xfrm>
        </p:spPr>
        <p:txBody>
          <a:bodyPr rtlCol="0">
            <a:noAutofit/>
          </a:bodyPr>
          <a:lstStyle/>
          <a:p>
            <a:pPr rtl="0"/>
            <a:r>
              <a:rPr lang="sk-SK" dirty="0"/>
              <a:t>7.7.2017</a:t>
            </a:r>
          </a:p>
        </p:txBody>
      </p:sp>
      <p:sp>
        <p:nvSpPr>
          <p:cNvPr id="22" name="Zástupný symbol textu 21">
            <a:extLst>
              <a:ext uri="{FF2B5EF4-FFF2-40B4-BE49-F238E27FC236}">
                <a16:creationId xmlns="" xmlns:a16="http://schemas.microsoft.com/office/drawing/2014/main" id="{B66059B7-0D74-40D6-81EF-3DE7A9681CCB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57324" y="4109512"/>
            <a:ext cx="1944000" cy="1453088"/>
          </a:xfrm>
        </p:spPr>
        <p:txBody>
          <a:bodyPr rtlCol="0">
            <a:normAutofit/>
          </a:bodyPr>
          <a:lstStyle/>
          <a:p>
            <a:pPr rtl="0"/>
            <a:r>
              <a:rPr lang="sk-SK" dirty="0"/>
              <a:t>Oficiálne sme náš podnik otvorili v tento krásny symbolický dátum. </a:t>
            </a:r>
          </a:p>
        </p:txBody>
      </p:sp>
      <p:sp>
        <p:nvSpPr>
          <p:cNvPr id="16" name="Zástupný symbol textu 15">
            <a:extLst>
              <a:ext uri="{FF2B5EF4-FFF2-40B4-BE49-F238E27FC236}">
                <a16:creationId xmlns="" xmlns:a16="http://schemas.microsoft.com/office/drawing/2014/main" id="{0A5EBD2E-C39B-4E4E-B86F-78E33BE949D0}"/>
              </a:ext>
            </a:extLst>
          </p:cNvPr>
          <p:cNvSpPr>
            <a:spLocks noGrp="1"/>
          </p:cNvSpPr>
          <p:nvPr>
            <p:ph type="body" sz="half" idx="54"/>
          </p:nvPr>
        </p:nvSpPr>
        <p:spPr>
          <a:xfrm>
            <a:off x="7726369" y="2741300"/>
            <a:ext cx="1183296" cy="400978"/>
          </a:xfrm>
        </p:spPr>
        <p:txBody>
          <a:bodyPr rtlCol="0"/>
          <a:lstStyle/>
          <a:p>
            <a:pPr rtl="0"/>
            <a:r>
              <a:rPr lang="sk-SK" sz="2000" dirty="0"/>
              <a:t>Vložený kapitál</a:t>
            </a:r>
          </a:p>
        </p:txBody>
      </p:sp>
      <p:sp>
        <p:nvSpPr>
          <p:cNvPr id="25" name="Zástupný symbol textu 24">
            <a:extLst>
              <a:ext uri="{FF2B5EF4-FFF2-40B4-BE49-F238E27FC236}">
                <a16:creationId xmlns="" xmlns:a16="http://schemas.microsoft.com/office/drawing/2014/main" id="{9D1B7D3B-0CDD-4C21-A7AC-1AB6CCE181D1}"/>
              </a:ext>
            </a:extLst>
          </p:cNvPr>
          <p:cNvSpPr>
            <a:spLocks noGrp="1"/>
          </p:cNvSpPr>
          <p:nvPr>
            <p:ph type="body" sz="half" idx="64"/>
          </p:nvPr>
        </p:nvSpPr>
        <p:spPr>
          <a:xfrm>
            <a:off x="7417110" y="3734003"/>
            <a:ext cx="1944000" cy="375509"/>
          </a:xfrm>
        </p:spPr>
        <p:txBody>
          <a:bodyPr rtlCol="0">
            <a:noAutofit/>
          </a:bodyPr>
          <a:lstStyle/>
          <a:p>
            <a:r>
              <a:rPr lang="sk-SK" dirty="0"/>
              <a:t>5 000 </a:t>
            </a:r>
            <a:r>
              <a:rPr lang="sk-SK" b="0" dirty="0"/>
              <a:t>€</a:t>
            </a:r>
            <a:endParaRPr lang="sk-SK" dirty="0"/>
          </a:p>
        </p:txBody>
      </p:sp>
      <p:sp>
        <p:nvSpPr>
          <p:cNvPr id="24" name="Zástupný symbol textu 23">
            <a:extLst>
              <a:ext uri="{FF2B5EF4-FFF2-40B4-BE49-F238E27FC236}">
                <a16:creationId xmlns="" xmlns:a16="http://schemas.microsoft.com/office/drawing/2014/main" id="{C5D17E8B-D872-426A-850E-A358990ED3B0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09" y="4083689"/>
            <a:ext cx="1728216" cy="1336467"/>
          </a:xfrm>
        </p:spPr>
        <p:txBody>
          <a:bodyPr rtlCol="0"/>
          <a:lstStyle/>
          <a:p>
            <a:r>
              <a:rPr lang="sk-SK" dirty="0"/>
              <a:t>Každá sme na začiatku do tohto projektu vložili 5000 €. </a:t>
            </a:r>
          </a:p>
        </p:txBody>
      </p:sp>
      <p:sp>
        <p:nvSpPr>
          <p:cNvPr id="10" name="Zástupný symbol textu 9">
            <a:extLst>
              <a:ext uri="{FF2B5EF4-FFF2-40B4-BE49-F238E27FC236}">
                <a16:creationId xmlns="" xmlns:a16="http://schemas.microsoft.com/office/drawing/2014/main" id="{08A3FE01-1351-44F6-96F0-AEB4637B32DC}"/>
              </a:ext>
            </a:extLst>
          </p:cNvPr>
          <p:cNvSpPr>
            <a:spLocks noGrp="1"/>
          </p:cNvSpPr>
          <p:nvPr>
            <p:ph type="body" sz="half" idx="48"/>
          </p:nvPr>
        </p:nvSpPr>
        <p:spPr>
          <a:xfrm>
            <a:off x="9895296" y="2645679"/>
            <a:ext cx="1128874" cy="400977"/>
          </a:xfrm>
        </p:spPr>
        <p:txBody>
          <a:bodyPr rtlCol="0"/>
          <a:lstStyle/>
          <a:p>
            <a:pPr rtl="0"/>
            <a:r>
              <a:rPr lang="sk-SK" dirty="0"/>
              <a:t>Cieľ podnikania</a:t>
            </a:r>
          </a:p>
        </p:txBody>
      </p:sp>
      <p:sp>
        <p:nvSpPr>
          <p:cNvPr id="19" name="Zástupný symbol textu 18">
            <a:extLst>
              <a:ext uri="{FF2B5EF4-FFF2-40B4-BE49-F238E27FC236}">
                <a16:creationId xmlns="" xmlns:a16="http://schemas.microsoft.com/office/drawing/2014/main" id="{B743DB92-F799-4859-B31D-2F2615C5E2B5}"/>
              </a:ext>
            </a:extLst>
          </p:cNvPr>
          <p:cNvSpPr>
            <a:spLocks noGrp="1"/>
          </p:cNvSpPr>
          <p:nvPr>
            <p:ph type="body" sz="half" idx="58"/>
          </p:nvPr>
        </p:nvSpPr>
        <p:spPr>
          <a:xfrm>
            <a:off x="9603104" y="3734003"/>
            <a:ext cx="1944000" cy="375509"/>
          </a:xfrm>
        </p:spPr>
        <p:txBody>
          <a:bodyPr rtlCol="0">
            <a:noAutofit/>
          </a:bodyPr>
          <a:lstStyle/>
          <a:p>
            <a:pPr rtl="0"/>
            <a:r>
              <a:rPr lang="sk-SK" dirty="0"/>
              <a:t>Zisk podniku</a:t>
            </a:r>
          </a:p>
        </p:txBody>
      </p:sp>
      <p:sp>
        <p:nvSpPr>
          <p:cNvPr id="18" name="Zástupný symbol textu 17">
            <a:extLst>
              <a:ext uri="{FF2B5EF4-FFF2-40B4-BE49-F238E27FC236}">
                <a16:creationId xmlns="" xmlns:a16="http://schemas.microsoft.com/office/drawing/2014/main" id="{AEE62498-709A-48EE-B092-1921D0EAAE30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710996" y="4083689"/>
            <a:ext cx="1728216" cy="1336467"/>
          </a:xfrm>
        </p:spPr>
        <p:txBody>
          <a:bodyPr rtlCol="0"/>
          <a:lstStyle/>
          <a:p>
            <a:pPr rtl="0"/>
            <a:r>
              <a:rPr lang="sk-SK" dirty="0"/>
              <a:t>Naším cieľom je zväčšovať kapitál firmy pri maximálnom zisku. 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21E03582-55FC-48E1-AF04-61EC8D4A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0</a:t>
            </a:r>
            <a:fld id="{F470E458-E7C2-4395-B75D-476A174CEE45}" type="slidenum">
              <a:rPr lang="sk-SK" smtClean="0"/>
              <a:t>8</a:t>
            </a:fld>
            <a:endParaRPr lang="sk-SK" dirty="0"/>
          </a:p>
        </p:txBody>
      </p:sp>
      <p:sp>
        <p:nvSpPr>
          <p:cNvPr id="9" name="Zástupný objekt pre obrázok 8">
            <a:extLst>
              <a:ext uri="{FF2B5EF4-FFF2-40B4-BE49-F238E27FC236}">
                <a16:creationId xmlns="" xmlns:a16="http://schemas.microsoft.com/office/drawing/2014/main" id="{00667682-AA61-49EF-941B-2596B101D3FB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401641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PREDMET PODNIKANIA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/>
              <a:t>0</a:t>
            </a:r>
            <a:fld id="{F470E458-E7C2-4395-B75D-476A174CEE45}" type="slidenum">
              <a:rPr lang="sk-SK" smtClean="0"/>
              <a:t>9</a:t>
            </a:fld>
            <a:endParaRPr lang="sk-SK" dirty="0"/>
          </a:p>
        </p:txBody>
      </p:sp>
      <p:sp>
        <p:nvSpPr>
          <p:cNvPr id="6" name="Zástupný objekt pre obrázok 5">
            <a:extLst>
              <a:ext uri="{FF2B5EF4-FFF2-40B4-BE49-F238E27FC236}">
                <a16:creationId xmlns="" xmlns:a16="http://schemas.microsoft.com/office/drawing/2014/main" id="{7F966051-11E5-4CEE-8088-5AE5E1A3658C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9" name="Podnadpis 8">
            <a:extLst>
              <a:ext uri="{FF2B5EF4-FFF2-40B4-BE49-F238E27FC236}">
                <a16:creationId xmlns="" xmlns:a16="http://schemas.microsoft.com/office/drawing/2014/main" id="{D41312B9-84DC-4EE2-9AF5-A33F6A7C0D64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112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666_TF16411246.potx" id="{B283371B-F9C9-4B2A-BCE4-9130340C980C}" vid="{1720DB46-BDA4-4AB8-87F4-2E4DB4A902B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Obchodný plán reštaurácie</Template>
  <TotalTime>637</TotalTime>
  <Words>881</Words>
  <Application>Microsoft Office PowerPoint</Application>
  <PresentationFormat>Širokouhlá</PresentationFormat>
  <Paragraphs>200</Paragraphs>
  <Slides>23</Slides>
  <Notes>22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32" baseType="lpstr">
      <vt:lpstr>Adobe Garamond Pro</vt:lpstr>
      <vt:lpstr>Algerian</vt:lpstr>
      <vt:lpstr>Arial</vt:lpstr>
      <vt:lpstr>Arial Black</vt:lpstr>
      <vt:lpstr>Calibri</vt:lpstr>
      <vt:lpstr>Roboto</vt:lpstr>
      <vt:lpstr>Segoe UI</vt:lpstr>
      <vt:lpstr>Times New Roman</vt:lpstr>
      <vt:lpstr>Motív balíka Office</vt:lpstr>
      <vt:lpstr>T &amp;T</vt:lpstr>
      <vt:lpstr>OBSAH</vt:lpstr>
      <vt:lpstr>O NÁS</vt:lpstr>
      <vt:lpstr>ZAČIATKY</vt:lpstr>
      <vt:lpstr>CHARAKTERISTIKA FIRMY</vt:lpstr>
      <vt:lpstr>PRÁVNA FORMA</vt:lpstr>
      <vt:lpstr>SPOLOČNOSŤ S RUČENÍM OBMEDZENÍM</vt:lpstr>
      <vt:lpstr>ZAČIATOK PODNIKANIA</vt:lpstr>
      <vt:lpstr>PREDMET PODNIKANIA</vt:lpstr>
      <vt:lpstr>PREDMET ČINNOSTI</vt:lpstr>
      <vt:lpstr>PREDMET PODNIKANIA</vt:lpstr>
      <vt:lpstr>TRHOVÉ POSTAVENIE FIRMY</vt:lpstr>
      <vt:lpstr>TRHOVÉ POSTAVENIE FIRMY</vt:lpstr>
      <vt:lpstr>MARKETINGOVÝ PLÁN</vt:lpstr>
      <vt:lpstr>MARKETINGOVÝ PLÁN</vt:lpstr>
      <vt:lpstr>PREZENTOVANIE SA NA SOCIÁLNYCH SIEŤACH</vt:lpstr>
      <vt:lpstr>MANAŽMENT FIRMY</vt:lpstr>
      <vt:lpstr>MANAŽMENT FIRMY</vt:lpstr>
      <vt:lpstr>VSTUPY</vt:lpstr>
      <vt:lpstr>VSTUPY MOŽU BYŤ</vt:lpstr>
      <vt:lpstr>HOSPODÁRENIE PODNIKU</vt:lpstr>
      <vt:lpstr>HOSPODÁRENIE PODNIKU</vt:lpstr>
      <vt:lpstr>ĎAKUJEME!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OBCHODNÉHO PLÁNU</dc:title>
  <dc:creator>Krakovská Tereza</dc:creator>
  <cp:lastModifiedBy>Martin Lupčo</cp:lastModifiedBy>
  <cp:revision>8</cp:revision>
  <dcterms:created xsi:type="dcterms:W3CDTF">2021-10-05T17:21:48Z</dcterms:created>
  <dcterms:modified xsi:type="dcterms:W3CDTF">2021-11-23T15:13:49Z</dcterms:modified>
</cp:coreProperties>
</file>